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57</a:t>
            </a:r>
            <a:endParaRPr lang="en-US" sz="7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510280"/>
            <a:ext cx="6790055" cy="1655445"/>
          </a:xfrm>
        </p:spPr>
        <p:txBody>
          <a:bodyPr/>
          <a:lstStyle/>
          <a:p>
            <a:r>
              <a:rPr lang="en-US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charset="0"/>
                <a:cs typeface="Gabriola" panose="04040605051002020D02" charset="0"/>
              </a:rPr>
              <a:t>Grammar</a:t>
            </a:r>
            <a:endParaRPr lang="en-US" sz="5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charset="0"/>
              <a:cs typeface="Gabriola" panose="04040605051002020D0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2" name="Текстовое поле 31"/>
          <p:cNvSpPr txBox="1"/>
          <p:nvPr/>
        </p:nvSpPr>
        <p:spPr>
          <a:xfrm>
            <a:off x="618490" y="358140"/>
            <a:ext cx="4645025" cy="333311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 about 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history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 biology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 about 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a science book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 about 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the French</a:t>
            </a: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 I took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C00000"/>
                </a:solidFill>
                <a:latin typeface="Tahoma" panose="020B0604030504040204"/>
                <a:ea typeface="Tahoma" panose="020B0604030504040204"/>
              </a:rPr>
              <a:t>But I do know that I love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C00000"/>
                </a:solidFill>
                <a:latin typeface="Tahoma" panose="020B0604030504040204"/>
                <a:ea typeface="Tahoma" panose="020B0604030504040204"/>
              </a:rPr>
              <a:t>And I know that if you love me, too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C00000"/>
                </a:solidFill>
                <a:latin typeface="Tahoma" panose="020B0604030504040204"/>
                <a:ea typeface="Tahoma" panose="020B0604030504040204"/>
              </a:rPr>
              <a:t>What a wonderful world this would be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618490" y="3526155"/>
            <a:ext cx="4309110" cy="29584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geography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trigonometry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algebra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what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 slide rule</a:t>
            </a: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 is for</a:t>
            </a: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But I do know one and one is two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And if this one could be with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What a wonderful world this would be</a:t>
            </a:r>
            <a:endParaRPr lang="en-US" altLang="zh-CN" sz="1600">
              <a:solidFill>
                <a:srgbClr val="C00000"/>
              </a:solidFill>
              <a:latin typeface="Tahoma" panose="020B0604030504040204"/>
              <a:ea typeface="Tahoma" panose="020B0604030504040204"/>
              <a:sym typeface="+mn-ea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4667885" y="1152525"/>
            <a:ext cx="6096000" cy="5205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Now, I don’t claim to be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an A student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But I’m trying to be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For maybe by being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an A student</a:t>
            </a: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, baby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I can win your love for me</a:t>
            </a: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history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 biology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 science book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the French</a:t>
            </a: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 I took</a:t>
            </a: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But I do know that I love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And I know that if you love me, too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What a wonderful world this would be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8479790" y="1950085"/>
            <a:ext cx="3646170" cy="29584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La ta ta ta ta ta ta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(History)</a:t>
            </a:r>
            <a:endParaRPr lang="en-US" altLang="zh-CN" sz="1600">
              <a:solidFill>
                <a:srgbClr val="C0000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Hmm-mm-mm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(Biology)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La ta ta ta ta ta ta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(Science book)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Hmm-mm-mm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(French</a:t>
            </a: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 I took)</a:t>
            </a:r>
            <a:endParaRPr lang="en-US" altLang="zh-CN" sz="1600">
              <a:solidFill>
                <a:srgbClr val="C0000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Yeah, but I do know that I love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And I know that if you love me, too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What a wonderful world this would be</a:t>
            </a:r>
            <a:endParaRPr lang="en-US" altLang="zh-CN" sz="1600">
              <a:solidFill>
                <a:srgbClr val="C00000"/>
              </a:solidFill>
              <a:latin typeface="Tahoma" panose="020B0604030504040204"/>
              <a:ea typeface="Tahoma" panose="020B0604030504040204"/>
              <a:sym typeface="+mn-ea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4147820" y="234315"/>
            <a:ext cx="604583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fontAlgn="base">
              <a:spcBef>
                <a:spcPts val="600"/>
              </a:spcBef>
              <a:spcAft>
                <a:spcPts val="300"/>
              </a:spcAft>
            </a:pPr>
            <a:r>
              <a:rPr lang="en-US" altLang="zh-CN" sz="2800" b="1" i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/>
                <a:cs typeface="Arial" panose="020B0604020202020204" pitchFamily="34" charset="0"/>
              </a:rPr>
              <a:t>Sam Cooke – Wonderful World</a:t>
            </a:r>
            <a:endParaRPr lang="en-US" altLang="zh-CN" sz="2800" b="1" i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  <a:latin typeface="Arial" panose="020B0604020202020204" pitchFamily="34" charset="0"/>
              <a:ea typeface="Tahoma" panose="020B0604030504040204"/>
              <a:cs typeface="Arial" panose="020B0604020202020204" pitchFamily="34" charset="0"/>
            </a:endParaRPr>
          </a:p>
        </p:txBody>
      </p:sp>
      <p:pic>
        <p:nvPicPr>
          <p:cNvPr id="6" name="Изображение 5" descr="0_17a2f2_8b7ecf71_ori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97135" y="5039360"/>
            <a:ext cx="1189990" cy="1318895"/>
          </a:xfrm>
          <a:prstGeom prst="rect">
            <a:avLst/>
          </a:prstGeom>
        </p:spPr>
      </p:pic>
      <p:pic>
        <p:nvPicPr>
          <p:cNvPr id="7" name="Изображение 6" descr="02092021_книг2 (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0980" y="234315"/>
            <a:ext cx="1248410" cy="1466215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15" name="image5.png"/>
          <p:cNvPicPr preferRelativeResize="0"/>
          <p:nvPr/>
        </p:nvPicPr>
        <p:blipFill>
          <a:blip r:embed="rId2"/>
          <a:srcRect r="17538"/>
          <a:stretch>
            <a:fillRect/>
          </a:stretch>
        </p:blipFill>
        <p:spPr>
          <a:xfrm>
            <a:off x="480060" y="394970"/>
            <a:ext cx="4726305" cy="5524500"/>
          </a:xfrm>
          <a:prstGeom prst="rect">
            <a:avLst/>
          </a:prstGeom>
        </p:spPr>
      </p:pic>
      <p:pic>
        <p:nvPicPr>
          <p:cNvPr id="11" name="image9.png"/>
          <p:cNvPicPr preferRelativeResize="0"/>
          <p:nvPr/>
        </p:nvPicPr>
        <p:blipFill>
          <a:blip r:embed="rId3"/>
          <a:srcRect t="22006" r="18295"/>
          <a:stretch>
            <a:fillRect/>
          </a:stretch>
        </p:blipFill>
        <p:spPr>
          <a:xfrm>
            <a:off x="5550535" y="394970"/>
            <a:ext cx="4685030" cy="1218565"/>
          </a:xfrm>
          <a:prstGeom prst="rect">
            <a:avLst/>
          </a:prstGeom>
        </p:spPr>
      </p:pic>
      <p:sp>
        <p:nvSpPr>
          <p:cNvPr id="22" name="Текстовое поле 21"/>
          <p:cNvSpPr txBox="1"/>
          <p:nvPr/>
        </p:nvSpPr>
        <p:spPr>
          <a:xfrm>
            <a:off x="6111240" y="2111375"/>
            <a:ext cx="4038600" cy="26943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3200">
                <a:solidFill>
                  <a:schemeClr val="bg1"/>
                </a:solidFill>
                <a:highlight>
                  <a:srgbClr val="800000"/>
                </a:highlight>
              </a:rPr>
              <a:t>1. </a:t>
            </a:r>
            <a:r>
              <a:rPr lang="en-US" altLang="en-US" sz="3200">
                <a:solidFill>
                  <a:schemeClr val="bg1"/>
                </a:solidFill>
                <a:highlight>
                  <a:srgbClr val="800000"/>
                </a:highlight>
              </a:rPr>
              <a:t>Present Simple. </a:t>
            </a:r>
            <a:endParaRPr lang="en-US" altLang="en-US" sz="3200">
              <a:solidFill>
                <a:schemeClr val="bg1"/>
              </a:solidFill>
              <a:highlight>
                <a:srgbClr val="800000"/>
              </a:highlight>
            </a:endParaRPr>
          </a:p>
          <a:p>
            <a:r>
              <a:rPr lang="en-US" altLang="en-US" sz="3200">
                <a:solidFill>
                  <a:schemeClr val="bg1"/>
                </a:solidFill>
                <a:highlight>
                  <a:srgbClr val="800000"/>
                </a:highlight>
              </a:rPr>
              <a:t>2. Past Simple.</a:t>
            </a:r>
            <a:endParaRPr lang="en-US" altLang="en-US" sz="3200">
              <a:solidFill>
                <a:schemeClr val="bg1"/>
              </a:solidFill>
              <a:highlight>
                <a:srgbClr val="800000"/>
              </a:highlight>
            </a:endParaRPr>
          </a:p>
          <a:p>
            <a:r>
              <a:rPr lang="en-US" altLang="en-US" sz="3200">
                <a:solidFill>
                  <a:schemeClr val="bg1"/>
                </a:solidFill>
                <a:highlight>
                  <a:srgbClr val="800000"/>
                </a:highlight>
              </a:rPr>
              <a:t>3. Future Simple</a:t>
            </a:r>
            <a:endParaRPr lang="en-US" altLang="en-US" sz="3200">
              <a:solidFill>
                <a:schemeClr val="bg1"/>
              </a:solidFill>
              <a:highlight>
                <a:srgbClr val="800000"/>
              </a:highlight>
            </a:endParaRPr>
          </a:p>
          <a:p>
            <a:r>
              <a:rPr lang="en-US" altLang="en-US" sz="3200">
                <a:solidFill>
                  <a:schemeClr val="bg1"/>
                </a:solidFill>
                <a:highlight>
                  <a:srgbClr val="800000"/>
                </a:highlight>
              </a:rPr>
              <a:t>4. Present Continious</a:t>
            </a:r>
            <a:endParaRPr lang="en-US" altLang="en-US" sz="3200">
              <a:solidFill>
                <a:schemeClr val="bg1"/>
              </a:solidFill>
              <a:highlight>
                <a:srgbClr val="800000"/>
              </a:highlight>
            </a:endParaRPr>
          </a:p>
          <a:p>
            <a:r>
              <a:rPr lang="en-US" altLang="en-US" sz="3200">
                <a:solidFill>
                  <a:schemeClr val="bg1"/>
                </a:solidFill>
                <a:highlight>
                  <a:srgbClr val="800000"/>
                </a:highlight>
              </a:rPr>
              <a:t>5. Present Perfect</a:t>
            </a:r>
            <a:endParaRPr lang="en-US" altLang="en-US" sz="3200">
              <a:solidFill>
                <a:schemeClr val="bg1"/>
              </a:solidFill>
              <a:highlight>
                <a:srgbClr val="800000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835025" y="260985"/>
            <a:ext cx="10577195" cy="624713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>
              <a:lnSpc>
                <a:spcPts val="1920"/>
              </a:lnSpc>
              <a:spcBef>
                <a:spcPts val="1900"/>
              </a:spcBef>
              <a:spcAft>
                <a:spcPts val="900"/>
              </a:spcAft>
            </a:pPr>
            <a:r>
              <a:rPr lang="en-US" altLang="zh-CN" sz="2100" b="1">
                <a:solidFill>
                  <a:srgbClr val="0F1115"/>
                </a:solidFill>
                <a:latin typeface="quote-cjk-patch"/>
                <a:ea typeface="quote-cjk-patch"/>
              </a:rPr>
              <a:t>Put the verbs in the correct form (Past Simple)</a:t>
            </a:r>
            <a:endParaRPr lang="en-US" altLang="zh-CN" sz="2100" b="1">
              <a:solidFill>
                <a:srgbClr val="0F1115"/>
              </a:solidFill>
              <a:latin typeface="quote-cjk-patch"/>
              <a:ea typeface="quote-cjk-patch"/>
            </a:endParaRPr>
          </a:p>
          <a:p>
            <a:pPr marL="0" indent="0">
              <a:lnSpc>
                <a:spcPts val="1800"/>
              </a:lnSpc>
              <a:spcBef>
                <a:spcPts val="1900"/>
              </a:spcBef>
              <a:spcAft>
                <a:spcPts val="900"/>
              </a:spcAft>
            </a:pPr>
            <a:r>
              <a:rPr lang="en-US" altLang="zh-CN" sz="1900" b="1">
                <a:solidFill>
                  <a:srgbClr val="0F1115"/>
                </a:solidFill>
                <a:latin typeface="quote-cjk-patch"/>
                <a:ea typeface="quote-cjk-patch"/>
              </a:rPr>
              <a:t>A) The Forgetful Professor</a:t>
            </a:r>
            <a:endParaRPr lang="en-US" altLang="zh-CN" sz="1900" b="1">
              <a:solidFill>
                <a:srgbClr val="0F1115"/>
              </a:solidFill>
              <a:latin typeface="quote-cjk-patch"/>
              <a:ea typeface="quote-cjk-patch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 b="0" i="0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Professor Brown 1______ (be) a very clever but very forgetful man. One morning he 2______ (wake) up and 3______ (look) at the clock. It 4______ (be) already 9 o'clock! He 5______ (be) late for his lecture at the university.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 b="0" i="0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He quickly 6______ (get) dressed, 7______ (take) his bag and 8______ (run) to the door. But he 9______ (not can) find his glasses. He 10______ (look) for them everywhere — on the desk, under the bed, in the bathroom. Finally, he 11______ (find) them in the refrigerator next to a jar of milk!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 b="0" i="0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He 12______ (put) on his glasses and 13______ (leave) the house. He 14______ (run) to the bus stop but the bus 15______ (already leave). So he 16______ (decide) to take a taxi.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 b="0" i="0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When he 17______ (arrive) at the university, his students 18______ (wait) for him. He 19______ (begin) his lecture, but after five minutes he 20______ (stop) and 21______ (say), "Oh no! I 22______ (forget) my notes at home!"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 b="0" i="0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The students 23______ (laugh) and one of them 24______ (say), "Don't worry, Professor. You always forget your notes. We 25______ (bring) extra copies for you yesterday!"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 b="0" i="0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Professor Brown 26______ (smile) and 27______ (thank) his students. "You 28______ (be) very kind," he 29______ (say). "Now let's begin our lesson about... hmm... what is the topic today?"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lnSpc>
                <a:spcPts val="1800"/>
              </a:lnSpc>
              <a:spcBef>
                <a:spcPts val="1900"/>
              </a:spcBef>
              <a:spcAft>
                <a:spcPts val="900"/>
              </a:spcAft>
            </a:pP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931545" y="288290"/>
            <a:ext cx="10120630" cy="63239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lnSpc>
                <a:spcPts val="1800"/>
              </a:lnSpc>
              <a:spcBef>
                <a:spcPts val="1900"/>
              </a:spcBef>
              <a:spcAft>
                <a:spcPts val="900"/>
              </a:spcAft>
            </a:pPr>
            <a:r>
              <a:rPr lang="en-US" altLang="zh-CN" sz="1900" b="1">
                <a:solidFill>
                  <a:srgbClr val="0F1115"/>
                </a:solidFill>
                <a:latin typeface="quote-cjk-patch"/>
                <a:ea typeface="quote-cjk-patch"/>
                <a:sym typeface="+mn-ea"/>
              </a:rPr>
              <a:t>B) The Clever Parrot</a:t>
            </a:r>
            <a:endParaRPr lang="en-US" altLang="zh-CN" sz="1900" b="1">
              <a:solidFill>
                <a:srgbClr val="0F1115"/>
              </a:solidFill>
              <a:latin typeface="quote-cjk-patch"/>
              <a:ea typeface="quote-cjk-patch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  <a:sym typeface="+mn-ea"/>
              </a:rPr>
              <a:t>Mr. Johnson 1______ (love) birds. He 2______ (have) a parrot named Charlie. Charlie 3______ (can) talk and he 4______ (know) more than fifty words.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  <a:sym typeface="+mn-ea"/>
              </a:rPr>
              <a:t>One day Mr. Johnson 5______ (go) to work and 6______ (forget) to close the window. Charlie 7______ (see) the open window and 8______ (decide) to fly outside.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  <a:sym typeface="+mn-ea"/>
              </a:rPr>
              <a:t>Charlie 9______ (fly) to a nearby park and 10______ (sit) on a tree. He 11______ (watch) children playing, dogs running and people eating lunch.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  <a:sym typeface="+mn-ea"/>
              </a:rPr>
              <a:t>Suddenly a big black cat 12______ (appear) under the tree. Charlie 13______ (be) very scared. He 14______ (not can) fly away because the cat 15______ (be) too quick.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  <a:sym typeface="+mn-ea"/>
              </a:rPr>
              <a:t>Charlie 16______ (think) for a moment and then he 17______ (shout) in a loud voice, "HELP! FIRE! HELP!"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  <a:sym typeface="+mn-ea"/>
              </a:rPr>
              <a:t>People in the park 18______ (hear) the noise and 19______ (run) to the tree. The cat 20______ (be) scared of the people and 21______ (run) away.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  <a:sym typeface="+mn-ea"/>
              </a:rPr>
              <a:t>A little girl 22______ (look) up at the tree and 23______ (say), "Look, Mummy! A parrot! And he 24______ (talk)!"</a:t>
            </a:r>
            <a:endParaRPr lang="en-US" altLang="zh-CN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  <a:sym typeface="+mn-ea"/>
              </a:rPr>
              <a:t>Charlie 25______ (fly) down to the girl's shoulder. Mr. Johnson 26______ (be) very happy when he 27______ (find) his clever parrot at the police station that evening.</a:t>
            </a:r>
            <a:endParaRPr lang="en-US" altLang="zh-CN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720090" y="1193165"/>
            <a:ext cx="7014210" cy="505714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>
              <a:lnSpc>
                <a:spcPts val="1920"/>
              </a:lnSpc>
              <a:spcBef>
                <a:spcPts val="1900"/>
              </a:spcBef>
              <a:spcAft>
                <a:spcPts val="900"/>
              </a:spcAft>
            </a:pPr>
            <a:r>
              <a:rPr lang="en-US" altLang="zh-CN" sz="2100" b="1">
                <a:solidFill>
                  <a:srgbClr val="FF0000"/>
                </a:solidFill>
                <a:latin typeface="quote-cjk-patch"/>
                <a:ea typeface="quote-cjk-patch"/>
              </a:rPr>
              <a:t>Bonus Activity for Fast Finishers</a:t>
            </a:r>
            <a:endParaRPr lang="en-US" altLang="zh-CN" sz="2100" b="1">
              <a:solidFill>
                <a:srgbClr val="FF0000"/>
              </a:solidFill>
              <a:latin typeface="quote-cjk-patch"/>
              <a:ea typeface="quote-cjk-patch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 sz="2400" b="0" i="0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Ask students to write 5 questions about either story for their partner to answer.</a:t>
            </a:r>
            <a:endParaRPr lang="en-US" altLang="zh-CN" sz="2400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</a:pPr>
            <a:r>
              <a:rPr lang="en-US" altLang="zh-CN" sz="2400" b="0" i="0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Example:</a:t>
            </a:r>
            <a:endParaRPr lang="en-US" altLang="zh-CN" sz="2400" b="0" i="0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r>
              <a:rPr lang="en-US" altLang="zh-CN" sz="2400" b="0" i="1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Why did Professor Brown run to the bus stop?</a:t>
            </a:r>
            <a:endParaRPr lang="en-US" altLang="zh-CN" sz="2400" b="0" i="1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endParaRPr lang="en-US" altLang="zh-CN" sz="2400" b="0" i="1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•"/>
            </a:pPr>
            <a:r>
              <a:rPr lang="en-US" altLang="zh-CN" sz="2400" b="0" i="1">
                <a:solidFill>
                  <a:srgbClr val="0F1115"/>
                </a:solidFill>
                <a:latin typeface="Calibri" panose="020F0502020204030204" charset="0"/>
                <a:ea typeface="quote-cjk-patch"/>
                <a:cs typeface="Calibri" panose="020F0502020204030204" charset="0"/>
              </a:rPr>
              <a:t>Where did Charlie sit after he flew away?</a:t>
            </a:r>
            <a:endParaRPr lang="en-US" altLang="zh-CN" sz="2400" b="0" i="1">
              <a:solidFill>
                <a:srgbClr val="0F1115"/>
              </a:solidFill>
              <a:latin typeface="Calibri" panose="020F0502020204030204" charset="0"/>
              <a:ea typeface="quote-cjk-patch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3855</Words>
  <Application>WPS Presentation</Application>
  <PresentationFormat>宽屏</PresentationFormat>
  <Paragraphs>82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SimSun</vt:lpstr>
      <vt:lpstr>Wingdings</vt:lpstr>
      <vt:lpstr>Calibri Light</vt:lpstr>
      <vt:lpstr>Gabriola</vt:lpstr>
      <vt:lpstr>Tahoma</vt:lpstr>
      <vt:lpstr>Microsoft YaHei</vt:lpstr>
      <vt:lpstr>Arial Unicode MS</vt:lpstr>
      <vt:lpstr>Calibri</vt:lpstr>
      <vt:lpstr>quote-cjk-patch</vt:lpstr>
      <vt:lpstr>Segoe Print</vt:lpstr>
      <vt:lpstr>Arial</vt:lpstr>
      <vt:lpstr>Office Theme</vt:lpstr>
      <vt:lpstr>Lesson 57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6</cp:revision>
  <dcterms:created xsi:type="dcterms:W3CDTF">2025-07-23T00:59:00Z</dcterms:created>
  <dcterms:modified xsi:type="dcterms:W3CDTF">2026-04-06T01:31:56Z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B4A632A979CE4A1C8C1A135E7FC90760_11</vt:lpwstr>
  </property>
</Properties>
</file>