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56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38450" y="3428683"/>
            <a:ext cx="9144000" cy="1655762"/>
          </a:xfrm>
        </p:spPr>
        <p:txBody>
          <a:bodyPr/>
          <a:lstStyle/>
          <a:p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charset="0"/>
                <a:cs typeface="Gabriola" panose="04040605051002020D02" charset="0"/>
              </a:rPr>
              <a:t>Audio</a:t>
            </a:r>
            <a:r>
              <a:rPr lang="ru-RU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charset="0"/>
                <a:cs typeface="Gabriola" panose="04040605051002020D02" charset="0"/>
              </a:rPr>
              <a:t>: </a:t>
            </a:r>
            <a:r>
              <a:rPr lang="en-US" altLang="ru-RU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charset="0"/>
                <a:cs typeface="Gabriola" panose="04040605051002020D02" charset="0"/>
              </a:rPr>
              <a:t>A Day in Bath</a:t>
            </a:r>
            <a:endParaRPr lang="en-US" altLang="ru-RU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altLang="ru-RU"/>
              <a:t>Big Ben song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51865" y="1263650"/>
            <a:ext cx="4303395" cy="3921125"/>
          </a:xfrm>
        </p:spPr>
        <p:txBody>
          <a:bodyPr>
            <a:normAutofit fontScale="25000"/>
          </a:bodyPr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person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clock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tower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It's a bell: ding dong (^2)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32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 Science museum, to learn about space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Astronauts, rockets, awesome place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At the British Museum you can see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Egyptian mummies; it's free! (^2)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/>
          </a:p>
          <a:p>
            <a:endParaRPr lang="en-US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638165" y="335915"/>
            <a:ext cx="6217285" cy="5777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700 species in London Zoo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Reptiles*, Amphibians, Invertebrates too *[1st time only]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Penguins waddle, crocodiles snap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No you can't stroke a crocodile on your lap!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Round and round goes The London Eye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It's 130 meters high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Buckingham Palace is where The Queen sleeps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And The Prime Minister at Downing Street.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If you're tired, and need to eat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get fish n chips and a cup of tea.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" name="image15.png"/>
          <p:cNvPicPr preferRelativeResize="0"/>
          <p:nvPr/>
        </p:nvPicPr>
        <p:blipFill>
          <a:blip r:embed="rId2"/>
          <a:srcRect r="22083"/>
          <a:stretch>
            <a:fillRect/>
          </a:stretch>
        </p:blipFill>
        <p:spPr>
          <a:xfrm>
            <a:off x="642620" y="640715"/>
            <a:ext cx="4465320" cy="2006600"/>
          </a:xfrm>
          <a:prstGeom prst="rect">
            <a:avLst/>
          </a:prstGeom>
        </p:spPr>
      </p:pic>
      <p:pic>
        <p:nvPicPr>
          <p:cNvPr id="7" name="image4.png"/>
          <p:cNvPicPr preferRelativeResize="0"/>
          <p:nvPr/>
        </p:nvPicPr>
        <p:blipFill>
          <a:blip r:embed="rId3"/>
          <a:srcRect r="42749"/>
          <a:stretch>
            <a:fillRect/>
          </a:stretch>
        </p:blipFill>
        <p:spPr>
          <a:xfrm>
            <a:off x="642620" y="2779395"/>
            <a:ext cx="4465320" cy="2093595"/>
          </a:xfrm>
          <a:prstGeom prst="rect">
            <a:avLst/>
          </a:prstGeom>
        </p:spPr>
      </p:pic>
      <p:pic>
        <p:nvPicPr>
          <p:cNvPr id="6" name="image2.png"/>
          <p:cNvPicPr preferRelativeResize="0"/>
          <p:nvPr/>
        </p:nvPicPr>
        <p:blipFill>
          <a:blip r:embed="rId4"/>
          <a:srcRect r="31871"/>
          <a:stretch>
            <a:fillRect/>
          </a:stretch>
        </p:blipFill>
        <p:spPr>
          <a:xfrm>
            <a:off x="5384165" y="640715"/>
            <a:ext cx="4201160" cy="2919730"/>
          </a:xfrm>
          <a:prstGeom prst="rect">
            <a:avLst/>
          </a:prstGeom>
        </p:spPr>
      </p:pic>
      <p:sp>
        <p:nvSpPr>
          <p:cNvPr id="22" name="Текстовое поле 21"/>
          <p:cNvSpPr txBox="1"/>
          <p:nvPr/>
        </p:nvSpPr>
        <p:spPr>
          <a:xfrm>
            <a:off x="5892165" y="3697605"/>
            <a:ext cx="4906645" cy="269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>
                <a:solidFill>
                  <a:schemeClr val="bg1"/>
                </a:solidFill>
                <a:highlight>
                  <a:srgbClr val="800000"/>
                </a:highlight>
              </a:rPr>
              <a:t>1. </a:t>
            </a:r>
            <a:r>
              <a:rPr lang="en-US" altLang="en-US" sz="2800">
                <a:solidFill>
                  <a:schemeClr val="bg1"/>
                </a:solidFill>
                <a:highlight>
                  <a:srgbClr val="800000"/>
                </a:highlight>
              </a:rPr>
              <a:t>Present Simple</a:t>
            </a:r>
            <a:endParaRPr lang="en-US" altLang="en-US" sz="2800">
              <a:solidFill>
                <a:schemeClr val="bg1"/>
              </a:solidFill>
              <a:highlight>
                <a:srgbClr val="800000"/>
              </a:highlight>
            </a:endParaRPr>
          </a:p>
          <a:p>
            <a:r>
              <a:rPr lang="en-US" altLang="en-US" sz="2800">
                <a:solidFill>
                  <a:schemeClr val="bg1"/>
                </a:solidFill>
                <a:highlight>
                  <a:srgbClr val="800000"/>
                </a:highlight>
              </a:rPr>
              <a:t>2. Past simple</a:t>
            </a:r>
            <a:endParaRPr lang="en-US" altLang="en-US" sz="2800">
              <a:solidFill>
                <a:schemeClr val="bg1"/>
              </a:solidFill>
              <a:highlight>
                <a:srgbClr val="800000"/>
              </a:highlight>
            </a:endParaRPr>
          </a:p>
          <a:p>
            <a:r>
              <a:rPr lang="en-US" altLang="en-US" sz="2800">
                <a:solidFill>
                  <a:schemeClr val="bg1"/>
                </a:solidFill>
                <a:highlight>
                  <a:srgbClr val="800000"/>
                </a:highlight>
              </a:rPr>
              <a:t>3. Future Simple</a:t>
            </a:r>
            <a:endParaRPr lang="en-US" altLang="en-US" sz="2800">
              <a:solidFill>
                <a:schemeClr val="bg1"/>
              </a:solidFill>
              <a:highlight>
                <a:srgbClr val="800000"/>
              </a:highlight>
            </a:endParaRPr>
          </a:p>
          <a:p>
            <a:r>
              <a:rPr lang="en-US" altLang="en-US" sz="2800">
                <a:solidFill>
                  <a:schemeClr val="bg1"/>
                </a:solidFill>
                <a:highlight>
                  <a:srgbClr val="800000"/>
                </a:highlight>
              </a:rPr>
              <a:t>4. Present Continious</a:t>
            </a:r>
            <a:endParaRPr lang="en-US" altLang="en-US" sz="2800">
              <a:solidFill>
                <a:schemeClr val="bg1"/>
              </a:solidFill>
              <a:highlight>
                <a:srgbClr val="800000"/>
              </a:highlight>
            </a:endParaRPr>
          </a:p>
          <a:p>
            <a:r>
              <a:rPr lang="en-US" altLang="en-US" sz="2800">
                <a:solidFill>
                  <a:schemeClr val="bg1"/>
                </a:solidFill>
                <a:highlight>
                  <a:srgbClr val="800000"/>
                </a:highlight>
              </a:rPr>
              <a:t>5. Present Perfect</a:t>
            </a:r>
            <a:endParaRPr lang="en-US" altLang="en-US" sz="280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5471795" y="233489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5400"/>
              <a:t>A day in Bath (audio)</a:t>
            </a:r>
            <a:endParaRPr lang="en-US" altLang="ru-RU" sz="540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543810" y="1955165"/>
            <a:ext cx="40640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="1">
                <a:solidFill>
                  <a:srgbClr val="FF0000"/>
                </a:solidFill>
              </a:rPr>
              <a:t>a tour guide</a:t>
            </a:r>
            <a:endParaRPr lang="en-US" altLang="en-US" b="1">
              <a:solidFill>
                <a:srgbClr val="FF0000"/>
              </a:solidFill>
            </a:endParaRPr>
          </a:p>
          <a:p>
            <a:r>
              <a:rPr lang="en-US" altLang="ru-RU" b="1">
                <a:solidFill>
                  <a:srgbClr val="FF0000"/>
                </a:solidFill>
                <a:sym typeface="+mn-ea"/>
              </a:rPr>
              <a:t>weather forecast</a:t>
            </a:r>
            <a:endParaRPr lang="en-US" altLang="ru-RU" b="1">
              <a:solidFill>
                <a:srgbClr val="FF0000"/>
              </a:solidFill>
              <a:sym typeface="+mn-ea"/>
            </a:endParaRPr>
          </a:p>
          <a:p>
            <a:r>
              <a:rPr lang="en-US" altLang="ru-RU" b="1">
                <a:solidFill>
                  <a:srgbClr val="FF0000"/>
                </a:solidFill>
                <a:sym typeface="+mn-ea"/>
              </a:rPr>
              <a:t>a coach</a:t>
            </a:r>
            <a:endParaRPr lang="en-US" altLang="ru-RU" b="1">
              <a:solidFill>
                <a:srgbClr val="FF0000"/>
              </a:solidFill>
              <a:sym typeface="+mn-ea"/>
            </a:endParaRPr>
          </a:p>
          <a:p>
            <a:r>
              <a:rPr lang="en-US" altLang="ru-RU" b="1">
                <a:solidFill>
                  <a:srgbClr val="FF0000"/>
                </a:solidFill>
                <a:sym typeface="+mn-ea"/>
              </a:rPr>
              <a:t>an a</a:t>
            </a:r>
            <a:r>
              <a:rPr lang="en-US" altLang="ru-RU" b="1">
                <a:solidFill>
                  <a:srgbClr val="FF0000"/>
                </a:solidFill>
              </a:rPr>
              <a:t>bbey</a:t>
            </a:r>
            <a:endParaRPr lang="en-US" altLang="ru-RU" b="1">
              <a:solidFill>
                <a:srgbClr val="FF0000"/>
              </a:solidFill>
            </a:endParaRPr>
          </a:p>
          <a:p>
            <a:r>
              <a:rPr lang="en-US" altLang="ru-RU" b="1">
                <a:solidFill>
                  <a:srgbClr val="FF0000"/>
                </a:solidFill>
              </a:rPr>
              <a:t>a row</a:t>
            </a:r>
            <a:endParaRPr lang="en-US" altLang="ru-RU" b="1">
              <a:solidFill>
                <a:srgbClr val="FF0000"/>
              </a:solidFill>
            </a:endParaRPr>
          </a:p>
          <a:p>
            <a:r>
              <a:rPr lang="en-US" altLang="ru-RU" b="1">
                <a:solidFill>
                  <a:srgbClr val="FF0000"/>
                </a:solidFill>
                <a:sym typeface="+mn-ea"/>
              </a:rPr>
              <a:t>arrive</a:t>
            </a:r>
            <a:endParaRPr lang="en-US" altLang="ru-RU" b="1">
              <a:solidFill>
                <a:srgbClr val="FF0000"/>
              </a:solidFill>
              <a:sym typeface="+mn-ea"/>
            </a:endParaRPr>
          </a:p>
          <a:p>
            <a:r>
              <a:rPr lang="en-US" altLang="ru-RU" b="1">
                <a:solidFill>
                  <a:srgbClr val="FF0000"/>
                </a:solidFill>
                <a:sym typeface="+mn-ea"/>
              </a:rPr>
              <a:t>Roman baths</a:t>
            </a:r>
            <a:endParaRPr lang="en-US" altLang="ru-RU" b="1">
              <a:solidFill>
                <a:srgbClr val="FF0000"/>
              </a:solidFill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charset="0"/>
                <a:ea typeface="quote-cjk-patch"/>
                <a:cs typeface="Calibri" panose="020F0502020204030204" charset="0"/>
                <a:sym typeface="+mn-ea"/>
              </a:rPr>
              <a:t>a pub</a:t>
            </a:r>
            <a:endParaRPr lang="en-US" altLang="zh-CN" b="1">
              <a:solidFill>
                <a:srgbClr val="FF0000"/>
              </a:solidFill>
              <a:latin typeface="Calibri" panose="020F0502020204030204" charset="0"/>
              <a:ea typeface="quote-cjk-patch"/>
              <a:cs typeface="Calibri" panose="020F0502020204030204" charset="0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charset="0"/>
                <a:ea typeface="quote-cjk-patch"/>
                <a:cs typeface="Calibri" panose="020F0502020204030204" charset="0"/>
                <a:sym typeface="+mn-ea"/>
              </a:rPr>
              <a:t>Royal Crescent</a:t>
            </a:r>
            <a:endParaRPr lang="en-US" altLang="zh-CN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r>
              <a:rPr lang="en-US" altLang="ru-RU" b="1">
                <a:solidFill>
                  <a:srgbClr val="FF0000"/>
                </a:solidFill>
                <a:sym typeface="+mn-ea"/>
              </a:rPr>
              <a:t>Georgian architecture</a:t>
            </a:r>
            <a:endParaRPr lang="en-US" altLang="ru-RU" b="1">
              <a:solidFill>
                <a:srgbClr val="FF0000"/>
              </a:solidFill>
              <a:sym typeface="+mn-ea"/>
            </a:endParaRPr>
          </a:p>
          <a:p>
            <a:r>
              <a:rPr lang="en-US" altLang="ru-RU" b="1">
                <a:solidFill>
                  <a:srgbClr val="FF0000"/>
                </a:solidFill>
                <a:sym typeface="+mn-ea"/>
              </a:rPr>
              <a:t>Yorkshire pudding</a:t>
            </a:r>
            <a:endParaRPr lang="en-US" altLang="ru-RU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516890" y="241935"/>
            <a:ext cx="6728460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>
                <a:sym typeface="+mn-ea"/>
              </a:rPr>
              <a:t>Tasks for "A Day in Bath"</a:t>
            </a:r>
            <a:endParaRPr lang="en-US" altLang="ru-RU">
              <a:sym typeface="+mn-ea"/>
            </a:endParaRPr>
          </a:p>
          <a:p>
            <a:endParaRPr lang="en-US" altLang="ru-RU"/>
          </a:p>
          <a:p>
            <a:r>
              <a:rPr lang="en-US" altLang="ru-RU" sz="1400">
                <a:sym typeface="+mn-ea"/>
              </a:rPr>
              <a:t>1.</a:t>
            </a:r>
            <a:r>
              <a:rPr lang="en-US" altLang="ru-RU" sz="1400" b="1">
                <a:solidFill>
                  <a:srgbClr val="FF0000"/>
                </a:solidFill>
                <a:sym typeface="+mn-ea"/>
              </a:rPr>
              <a:t> What is the tour guide's name?</a:t>
            </a:r>
            <a:endParaRPr lang="en-US" altLang="ru-RU" sz="1400">
              <a:sym typeface="+mn-ea"/>
            </a:endParaRPr>
          </a:p>
          <a:p>
            <a:endParaRPr lang="en-US" altLang="ru-RU" sz="1400"/>
          </a:p>
          <a:p>
            <a:r>
              <a:rPr lang="en-US" altLang="ru-RU" sz="1400">
                <a:sym typeface="+mn-ea"/>
              </a:rPr>
              <a:t>A) Daniel  B) David C) Denis D) Douglas</a:t>
            </a:r>
            <a:endParaRPr lang="en-US" altLang="ru-RU" sz="1400"/>
          </a:p>
          <a:p>
            <a:endParaRPr lang="en-US" altLang="ru-RU" sz="1400"/>
          </a:p>
          <a:p>
            <a:r>
              <a:rPr lang="en-US" altLang="ru-RU" sz="1400">
                <a:sym typeface="+mn-ea"/>
              </a:rPr>
              <a:t>2. </a:t>
            </a:r>
            <a:r>
              <a:rPr lang="en-US" altLang="ru-RU" sz="1400" b="1">
                <a:solidFill>
                  <a:srgbClr val="FF0000"/>
                </a:solidFill>
                <a:sym typeface="+mn-ea"/>
              </a:rPr>
              <a:t>What does the weather forecast say?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A) It will be rainy and cold.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B) The sun is shining with a light warm wind.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C) There will be a storm in the afternoon.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D) It will be cloudy with no rain.</a:t>
            </a:r>
            <a:endParaRPr lang="en-US" altLang="ru-RU" sz="1400"/>
          </a:p>
          <a:p>
            <a:endParaRPr lang="en-US" altLang="ru-RU" sz="1400"/>
          </a:p>
          <a:p>
            <a:r>
              <a:rPr lang="en-US" altLang="ru-RU" sz="1400" b="1">
                <a:solidFill>
                  <a:srgbClr val="FF0000"/>
                </a:solidFill>
                <a:sym typeface="+mn-ea"/>
              </a:rPr>
              <a:t>3. What do the tourists NOT need to take with them</a:t>
            </a:r>
            <a:r>
              <a:rPr lang="en-US" altLang="ru-RU" sz="1400">
                <a:sym typeface="+mn-ea"/>
              </a:rPr>
              <a:t>?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A) Jackets and umbrellas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B) Cameras and phones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C) Money and maps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D) Water and snacks</a:t>
            </a:r>
            <a:endParaRPr lang="en-US" altLang="ru-RU" sz="1400"/>
          </a:p>
          <a:p>
            <a:endParaRPr lang="en-US" altLang="ru-RU" sz="1400"/>
          </a:p>
          <a:p>
            <a:r>
              <a:rPr lang="en-US" altLang="ru-RU" sz="1400" b="1">
                <a:solidFill>
                  <a:srgbClr val="FF0000"/>
                </a:solidFill>
                <a:sym typeface="+mn-ea"/>
              </a:rPr>
              <a:t>4. When does the coach arrive?</a:t>
            </a:r>
            <a:endParaRPr lang="en-US" altLang="ru-RU" sz="1400" b="1">
              <a:solidFill>
                <a:srgbClr val="FF0000"/>
              </a:solidFill>
            </a:endParaRPr>
          </a:p>
          <a:p>
            <a:r>
              <a:rPr lang="en-US" altLang="ru-RU" sz="1400">
                <a:sym typeface="+mn-ea"/>
              </a:rPr>
              <a:t>A) In about ten minutes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B) In about twenty minutes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C) In about half an hour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D) In about an hour</a:t>
            </a:r>
            <a:endParaRPr lang="en-US" altLang="ru-RU" sz="1400"/>
          </a:p>
          <a:p>
            <a:endParaRPr lang="en-US" altLang="ru-RU" sz="1400"/>
          </a:p>
          <a:p>
            <a:r>
              <a:rPr lang="en-US" altLang="ru-RU" sz="1400" b="1">
                <a:solidFill>
                  <a:srgbClr val="FF0000"/>
                </a:solidFill>
                <a:sym typeface="+mn-ea"/>
              </a:rPr>
              <a:t>5. What is the city of Bath famous for?</a:t>
            </a:r>
            <a:endParaRPr lang="en-US" altLang="ru-RU" sz="1400" b="1">
              <a:solidFill>
                <a:srgbClr val="FF0000"/>
              </a:solidFill>
            </a:endParaRPr>
          </a:p>
          <a:p>
            <a:r>
              <a:rPr lang="en-US" altLang="ru-RU" sz="1400">
                <a:sym typeface="+mn-ea"/>
              </a:rPr>
              <a:t>A) Its modern skyscrapers and shopping centres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B) Its Roman baths and Georgian architecture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C) Its famous university and libraries</a:t>
            </a:r>
            <a:endParaRPr lang="en-US" altLang="ru-RU" sz="1400"/>
          </a:p>
          <a:p>
            <a:r>
              <a:rPr lang="en-US" altLang="ru-RU" sz="1400">
                <a:sym typeface="+mn-ea"/>
              </a:rPr>
              <a:t>D) Its large airport and stadium</a:t>
            </a:r>
            <a:endParaRPr lang="en-US" altLang="ru-RU" sz="1400"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237605" y="714375"/>
            <a:ext cx="5080000" cy="666178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lnSpc>
                <a:spcPct val="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1" i="0">
                <a:solidFill>
                  <a:srgbClr val="FF0000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6. Where do the tourists have lunch?</a:t>
            </a:r>
            <a:endParaRPr lang="en-US" altLang="zh-CN" sz="1400" b="1" i="0">
              <a:solidFill>
                <a:srgbClr val="FF0000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A) At a traditional English pub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B) At the Roman Baths Museum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C) At a nice little cafe near the river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D) At the Royal Crescent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1" i="0">
                <a:solidFill>
                  <a:srgbClr val="FF0000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7. What can tourists do on the old streets near the Abbey?</a:t>
            </a:r>
            <a:endParaRPr lang="en-US" altLang="zh-CN" sz="1400" b="1" i="0">
              <a:solidFill>
                <a:srgbClr val="FF0000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A) Visit Shakespeare's house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B) Swim in the river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C) Watch street musicians and artists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D) See a play at the theatre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1" i="0">
                <a:solidFill>
                  <a:srgbClr val="FF0000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8. What is the Royal Crescent?</a:t>
            </a:r>
            <a:endParaRPr lang="en-US" altLang="zh-CN" sz="1400" b="1" i="0">
              <a:solidFill>
                <a:srgbClr val="FF0000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A) A museum with ancient baths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B) A row of beautiful Georgian houses built in a half-circle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C) A famous restaurant in the city centre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D) A large park with swans and boats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1" i="0">
                <a:solidFill>
                  <a:srgbClr val="FF0000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9. Where do the tourists meet at half past five?</a:t>
            </a:r>
            <a:endParaRPr lang="en-US" altLang="zh-CN" sz="1400" b="1" i="0">
              <a:solidFill>
                <a:srgbClr val="FF0000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A) Near the Roman Baths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B) Near the Royal Crescent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C) Near the river Avon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D) Near the Bath Abbey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1" i="0">
                <a:solidFill>
                  <a:srgbClr val="FF0000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10. When do the tourists leave Bath?</a:t>
            </a:r>
            <a:endParaRPr lang="en-US" altLang="zh-CN" sz="1400" b="1" i="0">
              <a:solidFill>
                <a:srgbClr val="FF0000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1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A) At half past five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1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B) At eight o'clock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1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C) At ten o'clock in the evening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1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sz="14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D) No later than eight o'clock</a:t>
            </a:r>
            <a:endParaRPr lang="en-US" altLang="zh-CN" sz="14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35bc579a190c0bd6fb6a21b833960d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190" y="368300"/>
            <a:ext cx="8467725" cy="6348095"/>
          </a:xfrm>
          <a:prstGeom prst="rect">
            <a:avLst/>
          </a:prstGeom>
        </p:spPr>
      </p:pic>
      <p:sp>
        <p:nvSpPr>
          <p:cNvPr id="3" name="Ромб 2"/>
          <p:cNvSpPr/>
          <p:nvPr/>
        </p:nvSpPr>
        <p:spPr>
          <a:xfrm>
            <a:off x="127000" y="1499870"/>
            <a:ext cx="3096260" cy="2968625"/>
          </a:xfrm>
          <a:prstGeom prst="diamond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ru-RU"/>
              <a:t>Roman baths</a:t>
            </a:r>
            <a:endParaRPr lang="en-US" altLang="ru-RU"/>
          </a:p>
          <a:p>
            <a:pPr algn="ctr"/>
            <a:r>
              <a:rPr lang="en-US" altLang="ru-RU" sz="1600"/>
              <a:t>(reconstruction of the 18 century )</a:t>
            </a:r>
            <a:endParaRPr lang="en-US" altLang="ru-RU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Royal.crescent.aerial.bath.ar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6605" y="100965"/>
            <a:ext cx="8616950" cy="6570345"/>
          </a:xfrm>
          <a:prstGeom prst="rect">
            <a:avLst/>
          </a:prstGeom>
        </p:spPr>
      </p:pic>
      <p:sp>
        <p:nvSpPr>
          <p:cNvPr id="3" name="Ромб 2"/>
          <p:cNvSpPr/>
          <p:nvPr/>
        </p:nvSpPr>
        <p:spPr>
          <a:xfrm>
            <a:off x="127000" y="1471295"/>
            <a:ext cx="3058160" cy="2968625"/>
          </a:xfrm>
          <a:prstGeom prst="diamond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ru-RU"/>
              <a:t>Royal</a:t>
            </a:r>
            <a:endParaRPr lang="en-US" altLang="ru-RU"/>
          </a:p>
          <a:p>
            <a:pPr algn="ctr"/>
            <a:r>
              <a:rPr lang="en-US" altLang="ru-RU"/>
              <a:t>Crescent/</a:t>
            </a:r>
            <a:endParaRPr lang="en-US" altLang="ru-RU"/>
          </a:p>
          <a:p>
            <a:pPr algn="ctr"/>
            <a:r>
              <a:rPr lang="en-US" altLang="ru-RU" sz="1600"/>
              <a:t>Georgian architecture</a:t>
            </a:r>
            <a:endParaRPr lang="en-US" altLang="ru-RU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Park_in_bath_england_ar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5605" y="113030"/>
            <a:ext cx="9048750" cy="6461760"/>
          </a:xfrm>
          <a:prstGeom prst="rect">
            <a:avLst/>
          </a:prstGeom>
        </p:spPr>
      </p:pic>
      <p:sp>
        <p:nvSpPr>
          <p:cNvPr id="3" name="Ромб 2"/>
          <p:cNvSpPr/>
          <p:nvPr/>
        </p:nvSpPr>
        <p:spPr>
          <a:xfrm>
            <a:off x="127000" y="1736090"/>
            <a:ext cx="2670810" cy="2968625"/>
          </a:xfrm>
          <a:prstGeom prst="diamond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ru-RU" sz="1600"/>
              <a:t>A park in Bath</a:t>
            </a:r>
            <a:endParaRPr lang="en-US" altLang="ru-RU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2512</Words>
  <Application>WPS Presentation</Application>
  <PresentationFormat>宽屏</PresentationFormat>
  <Paragraphs>116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Gabriola</vt:lpstr>
      <vt:lpstr>Calibri</vt:lpstr>
      <vt:lpstr>quote-cjk-patch</vt:lpstr>
      <vt:lpstr>Segoe Print</vt:lpstr>
      <vt:lpstr>Microsoft YaHei</vt:lpstr>
      <vt:lpstr>Arial Unicode MS</vt:lpstr>
      <vt:lpstr>Office Theme</vt:lpstr>
      <vt:lpstr>Lesson 56</vt:lpstr>
      <vt:lpstr>Big Ben song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6</cp:revision>
  <dcterms:created xsi:type="dcterms:W3CDTF">2025-07-23T00:59:00Z</dcterms:created>
  <dcterms:modified xsi:type="dcterms:W3CDTF">2026-04-06T01:14:11Z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1C48CEE5C52A4C4FAB8FA5BB8D0BA25A_11</vt:lpwstr>
  </property>
</Properties>
</file>