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62" r:id="rId6"/>
    <p:sldId id="263" r:id="rId7"/>
    <p:sldId id="266" r:id="rId8"/>
    <p:sldId id="267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Изображение 3" descr="2026-03-09_10-41-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32" name="Текстовое поле 31"/>
          <p:cNvSpPr txBox="1"/>
          <p:nvPr/>
        </p:nvSpPr>
        <p:spPr>
          <a:xfrm>
            <a:off x="770890" y="5257800"/>
            <a:ext cx="618553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6600" i="1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50000">
                      <a:schemeClr val="accent2"/>
                    </a:gs>
                    <a:gs pos="0">
                      <a:schemeClr val="accent2">
                        <a:lumMod val="25000"/>
                        <a:lumOff val="7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Lesson 4</a:t>
            </a:r>
            <a:r>
              <a:rPr lang="ru-RU" altLang="en-US" sz="6600" i="1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50000">
                      <a:schemeClr val="accent2"/>
                    </a:gs>
                    <a:gs pos="0">
                      <a:schemeClr val="accent2">
                        <a:lumMod val="25000"/>
                        <a:lumOff val="7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  <a:endParaRPr lang="ru-RU" altLang="en-US" sz="6600" i="1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50000">
                    <a:schemeClr val="accent2"/>
                  </a:gs>
                  <a:gs pos="0">
                    <a:schemeClr val="accent2">
                      <a:lumMod val="25000"/>
                      <a:lumOff val="75000"/>
                    </a:schemeClr>
                  </a:gs>
                  <a:gs pos="100000">
                    <a:schemeClr val="accent2">
                      <a:lumMod val="85000"/>
                    </a:schemeClr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2" name="Текстовое поле 31"/>
          <p:cNvSpPr txBox="1"/>
          <p:nvPr/>
        </p:nvSpPr>
        <p:spPr>
          <a:xfrm>
            <a:off x="618490" y="358140"/>
            <a:ext cx="4645025" cy="333311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Don’t know much about </a:t>
            </a:r>
            <a:r>
              <a:rPr lang="en-US" altLang="zh-CN" sz="1600" b="0" i="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</a:rPr>
              <a:t>history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Don’t know much</a:t>
            </a:r>
            <a:r>
              <a:rPr lang="en-US" altLang="zh-CN" sz="1600" b="0" i="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</a:rPr>
              <a:t> biology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Don’t know much about </a:t>
            </a:r>
            <a:r>
              <a:rPr lang="en-US" altLang="zh-CN" sz="1600" b="0" i="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</a:rPr>
              <a:t>a science book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Don’t know much about </a:t>
            </a:r>
            <a:r>
              <a:rPr lang="en-US" altLang="zh-CN" sz="1600" b="0" i="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</a:rPr>
              <a:t>the French</a:t>
            </a:r>
            <a:r>
              <a:rPr lang="en-US" altLang="zh-CN" sz="1600" b="0" i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 I took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C00000"/>
                </a:solidFill>
                <a:latin typeface="Tahoma" panose="020B0604030504040204"/>
                <a:ea typeface="Tahoma" panose="020B0604030504040204"/>
              </a:rPr>
              <a:t>But I do know that I love you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C00000"/>
                </a:solidFill>
                <a:latin typeface="Tahoma" panose="020B0604030504040204"/>
                <a:ea typeface="Tahoma" panose="020B0604030504040204"/>
              </a:rPr>
              <a:t>And I know that if you love me, too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C00000"/>
                </a:solidFill>
                <a:latin typeface="Tahoma" panose="020B0604030504040204"/>
                <a:ea typeface="Tahoma" panose="020B0604030504040204"/>
              </a:rPr>
              <a:t>What a wonderful world this would be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618490" y="3526155"/>
            <a:ext cx="4309110" cy="2958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about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geography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trigonometry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about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algebra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what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a slide rule</a:t>
            </a: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 is for</a:t>
            </a:r>
            <a:endParaRPr lang="en-US" altLang="zh-CN" sz="1600">
              <a:solidFill>
                <a:srgbClr val="404040"/>
              </a:solidFill>
              <a:latin typeface="Tahoma" panose="020B0604030504040204"/>
              <a:ea typeface="Tahoma" panose="020B0604030504040204"/>
              <a:sym typeface="+mn-ea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But I do know one and one is two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And if this one could be with you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What a wonderful world this would be</a:t>
            </a:r>
            <a:endParaRPr lang="en-US" altLang="zh-CN" sz="1600">
              <a:solidFill>
                <a:srgbClr val="C00000"/>
              </a:solidFill>
              <a:latin typeface="Tahoma" panose="020B0604030504040204"/>
              <a:ea typeface="Tahoma" panose="020B0604030504040204"/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667885" y="1152525"/>
            <a:ext cx="6096000" cy="5205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Now, I don’t claim to be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an A student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But I’m trying to be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For maybe by being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an A student</a:t>
            </a: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, baby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I can win your love for me</a:t>
            </a:r>
            <a:endParaRPr lang="en-US" altLang="zh-CN" sz="1600">
              <a:solidFill>
                <a:srgbClr val="404040"/>
              </a:solidFill>
              <a:latin typeface="Tahoma" panose="020B0604030504040204"/>
              <a:ea typeface="Tahoma" panose="020B0604030504040204"/>
              <a:sym typeface="+mn-ea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about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history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 biology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about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a science book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about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the French</a:t>
            </a: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 I took</a:t>
            </a:r>
            <a:endParaRPr lang="en-US" altLang="zh-CN" sz="1600">
              <a:solidFill>
                <a:srgbClr val="404040"/>
              </a:solidFill>
              <a:latin typeface="Tahoma" panose="020B0604030504040204"/>
              <a:ea typeface="Tahoma" panose="020B0604030504040204"/>
              <a:sym typeface="+mn-ea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But I do know that I love you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And I know that if you love me, too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What a wonderful world this would be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>
              <a:solidFill>
                <a:srgbClr val="404040"/>
              </a:solidFill>
              <a:latin typeface="Tahoma" panose="020B0604030504040204"/>
              <a:ea typeface="Tahoma" panose="020B0604030504040204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8479790" y="1950085"/>
            <a:ext cx="3646170" cy="2958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La ta ta ta ta ta ta </a:t>
            </a:r>
            <a:r>
              <a:rPr lang="en-US" altLang="zh-CN" sz="1600">
                <a:solidFill>
                  <a:srgbClr val="C0000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(History)</a:t>
            </a:r>
            <a:endParaRPr lang="en-US" altLang="zh-CN" sz="1600">
              <a:solidFill>
                <a:srgbClr val="C0000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  <a:sym typeface="+mn-ea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Hmm-mm-mm </a:t>
            </a:r>
            <a:r>
              <a:rPr lang="en-US" altLang="zh-CN" sz="1600">
                <a:solidFill>
                  <a:srgbClr val="C0000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(Biology)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La ta ta ta ta ta ta </a:t>
            </a:r>
            <a:r>
              <a:rPr lang="en-US" altLang="zh-CN" sz="1600">
                <a:solidFill>
                  <a:srgbClr val="C0000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(Science book)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Hmm-mm-mm </a:t>
            </a:r>
            <a:r>
              <a:rPr lang="en-US" altLang="zh-CN" sz="1600">
                <a:solidFill>
                  <a:srgbClr val="C0000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(French</a:t>
            </a: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 I took)</a:t>
            </a:r>
            <a:endParaRPr lang="en-US" altLang="zh-CN" sz="1600">
              <a:solidFill>
                <a:srgbClr val="C00000"/>
              </a:solidFill>
              <a:latin typeface="Tahoma" panose="020B0604030504040204"/>
              <a:ea typeface="Tahoma" panose="020B0604030504040204"/>
              <a:sym typeface="+mn-ea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Yeah, but I do know that I love you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And I know that if you love me, too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What a wonderful world this would be</a:t>
            </a:r>
            <a:endParaRPr lang="en-US" altLang="zh-CN" sz="1600">
              <a:solidFill>
                <a:srgbClr val="C00000"/>
              </a:solidFill>
              <a:latin typeface="Tahoma" panose="020B0604030504040204"/>
              <a:ea typeface="Tahoma" panose="020B0604030504040204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147820" y="234315"/>
            <a:ext cx="604583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fontAlgn="base">
              <a:spcBef>
                <a:spcPts val="600"/>
              </a:spcBef>
              <a:spcAft>
                <a:spcPts val="300"/>
              </a:spcAft>
            </a:pPr>
            <a:r>
              <a:rPr lang="en-US" altLang="zh-CN" sz="2800" b="1" i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/>
                <a:cs typeface="Arial" panose="020B0604020202020204" pitchFamily="34" charset="0"/>
              </a:rPr>
              <a:t>Sam Cooke – Wonderful World</a:t>
            </a:r>
            <a:endParaRPr lang="en-US" altLang="zh-CN" sz="2800" b="1" i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/>
              <a:cs typeface="Arial" panose="020B0604020202020204" pitchFamily="34" charset="0"/>
            </a:endParaRPr>
          </a:p>
        </p:txBody>
      </p:sp>
      <p:pic>
        <p:nvPicPr>
          <p:cNvPr id="6" name="Изображение 5" descr="0_17a2f2_8b7ecf71_ori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7135" y="5039360"/>
            <a:ext cx="1189990" cy="1318895"/>
          </a:xfrm>
          <a:prstGeom prst="rect">
            <a:avLst/>
          </a:prstGeom>
        </p:spPr>
      </p:pic>
      <p:pic>
        <p:nvPicPr>
          <p:cNvPr id="7" name="Изображение 6" descr="02092021_книг2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980" y="234315"/>
            <a:ext cx="1248410" cy="146621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Изображение 3" descr="2026-03-09_10-41-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011680" y="4674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(Audio)</a:t>
            </a:r>
            <a:endParaRPr lang="en-US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2433955" cy="1024255"/>
          </a:xfrm>
        </p:spPr>
        <p:txBody>
          <a:bodyPr/>
          <a:p>
            <a:r>
              <a:rPr lang="en-US" altLang="ru-RU"/>
              <a:t>Spring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82930" y="1282700"/>
            <a:ext cx="11026140" cy="4946650"/>
          </a:xfrm>
        </p:spPr>
        <p:txBody>
          <a:bodyPr>
            <a:normAutofit fontScale="90000"/>
          </a:bodyPr>
          <a:p>
            <a:pPr algn="l">
              <a:lnSpc>
                <a:spcPct val="110000"/>
              </a:lnSpc>
            </a:pPr>
            <a:r>
              <a:rPr lang="en-US" altLang="ru-RU" b="1"/>
              <a:t>Spring is a time for                     things. It seems everyone is full of energy. The days become warmer so everyone spends more time                     . Winter is finishing, so the                        becomes greener. I love watching the new flowers in my </a:t>
            </a:r>
            <a:endParaRPr lang="en-US" altLang="ru-RU" b="1"/>
          </a:p>
          <a:p>
            <a:pPr algn="l">
              <a:lnSpc>
                <a:spcPct val="110000"/>
              </a:lnSpc>
            </a:pPr>
            <a:r>
              <a:rPr lang="en-US" altLang="ru-RU" b="1"/>
              <a:t>in spring. I watch the tulips grow and then I know winter is over. I wonder what it’s like to live in countries that don’t have                    . They miss out on what it’s like to welcome spring and see everything come alive. Spring has to be the </a:t>
            </a:r>
            <a:endParaRPr lang="en-US" altLang="ru-RU" b="1"/>
          </a:p>
          <a:p>
            <a:pPr algn="l">
              <a:lnSpc>
                <a:spcPct val="110000"/>
              </a:lnSpc>
            </a:pPr>
            <a:r>
              <a:rPr lang="en-US" altLang="ru-RU" b="1"/>
              <a:t> season. It definitely makes you feel very                     about life. It’s a good time to clean your house from top to bottom. We call this                      . Spring also means the weather gets warmer and you can do more things outside.</a:t>
            </a:r>
            <a:endParaRPr lang="en-US" altLang="ru-RU" b="1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79025" y="2286000"/>
            <a:ext cx="1341120" cy="2552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5405" y="2286000"/>
            <a:ext cx="1341120" cy="2552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25310" y="1860550"/>
            <a:ext cx="1341120" cy="2552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51505" y="1433830"/>
            <a:ext cx="1341120" cy="2552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ru-RU"/>
              <a:t>           </a:t>
            </a:r>
            <a:endParaRPr lang="en-US" alt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4190" y="3230245"/>
            <a:ext cx="1341120" cy="2552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401810" y="3693160"/>
            <a:ext cx="1341120" cy="2552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87720" y="4230370"/>
            <a:ext cx="1341120" cy="2552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96125" y="4655820"/>
            <a:ext cx="1341120" cy="2552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Изображение 3" descr="2026-03-09_10-41-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887730" y="4036060"/>
            <a:ext cx="8455660" cy="2404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32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stay - stayed - stayed </a:t>
            </a:r>
            <a:r>
              <a:rPr lang="ru-RU" altLang="ru-RU" sz="32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- </a:t>
            </a:r>
            <a:r>
              <a:rPr lang="ru-RU" altLang="ru-RU" sz="32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оставаться</a:t>
            </a:r>
            <a:endParaRPr lang="en-US" altLang="ru-RU" sz="3200" b="1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32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fall - fell - fallen</a:t>
            </a:r>
            <a:r>
              <a:rPr lang="ru-RU" altLang="en-US" sz="32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 - </a:t>
            </a:r>
            <a:r>
              <a:rPr lang="ru-RU" altLang="en-US" sz="32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падать</a:t>
            </a:r>
            <a:endParaRPr lang="en-US" altLang="ru-RU" sz="3200" b="1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32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cut - cut - cut</a:t>
            </a:r>
            <a:r>
              <a:rPr lang="ru-RU" altLang="en-US" sz="32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 - </a:t>
            </a:r>
            <a:r>
              <a:rPr lang="ru-RU" altLang="en-US" sz="32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резать, рубить</a:t>
            </a:r>
            <a:endParaRPr lang="ru-RU" altLang="en-US" sz="3200" b="1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Изображение 3" descr="2026-03-09_10-41-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7396480" y="1057275"/>
            <a:ext cx="4064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altLang="ru-RU" sz="4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396480" y="193294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/>
              <a:t>Copy and translate the text “Spring” inserting the missing words.</a:t>
            </a:r>
            <a:endParaRPr lang="en-US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2004</Words>
  <Application>WPS Presentation</Application>
  <PresentationFormat>宽屏</PresentationFormat>
  <Paragraphs>65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Tahoma</vt:lpstr>
      <vt:lpstr>Gabriola</vt:lpstr>
      <vt:lpstr>Verdana</vt:lpstr>
      <vt:lpstr>Ubuntu</vt:lpstr>
      <vt:lpstr>Segoe Print</vt:lpstr>
      <vt:lpstr>Comic Sans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5</cp:revision>
  <dcterms:created xsi:type="dcterms:W3CDTF">2025-07-23T00:59:00Z</dcterms:created>
  <dcterms:modified xsi:type="dcterms:W3CDTF">2026-03-09T02:05:49Z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98B46CAE1F0E475E980DF77E16366233_11</vt:lpwstr>
  </property>
</Properties>
</file>