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7" r:id="rId3"/>
    <p:sldId id="258" r:id="rId4"/>
    <p:sldId id="256" r:id="rId5"/>
    <p:sldId id="259" r:id="rId6"/>
    <p:sldId id="260" r:id="rId7"/>
    <p:sldId id="261" r:id="rId8"/>
    <p:sldId id="262" r:id="rId9"/>
    <p:sldId id="264" r:id="rId10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117" d="100"/>
          <a:sy n="117" d="100"/>
        </p:scale>
        <p:origin x="510" y="102"/>
      </p:cViewPr>
      <p:guideLst>
        <p:guide orient="horz" pos="2159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handoutMaster" Target="handoutMasters/handoutMaster1.xml"/><Relationship Id="rId11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en-US" smtClean="0"/>
            </a:fld>
            <a:endParaRPr lang="en-US"/>
          </a:p>
        </p:txBody>
      </p:sp>
      <p:sp>
        <p:nvSpPr>
          <p:cNvPr id="4" name="Slide Image Placehoder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 Placeholder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/>
                <a:latin typeface="Calibri Light" panose="020F03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en-US" dirty="0">
                <a:sym typeface="+mn-ea"/>
              </a:rPr>
              <a:t>Click to edit Master text styles</a:t>
            </a:r>
            <a:endParaRPr lang="en-US" dirty="0"/>
          </a:p>
          <a:p>
            <a:pPr lvl="1"/>
            <a:r>
              <a:rPr lang="en-US" dirty="0">
                <a:sym typeface="+mn-ea"/>
              </a:rPr>
              <a:t>Second level</a:t>
            </a:r>
            <a:endParaRPr lang="en-US" dirty="0"/>
          </a:p>
          <a:p>
            <a:pPr lvl="2"/>
            <a:r>
              <a:rPr lang="en-US" dirty="0">
                <a:sym typeface="+mn-ea"/>
              </a:rPr>
              <a:t>Third level</a:t>
            </a:r>
            <a:endParaRPr lang="en-US" dirty="0"/>
          </a:p>
          <a:p>
            <a:pPr lvl="3"/>
            <a:r>
              <a:rPr lang="en-US" dirty="0">
                <a:sym typeface="+mn-ea"/>
              </a:rPr>
              <a:t>Fourth level</a:t>
            </a:r>
            <a:endParaRPr lang="en-US" dirty="0"/>
          </a:p>
          <a:p>
            <a:pPr lvl="4"/>
            <a:r>
              <a:rPr lang="en-US" dirty="0">
                <a:sym typeface="+mn-ea"/>
              </a:rPr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4400" b="1">
                <a:effectLst/>
                <a:latin typeface="Calibri Light" panose="020F03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 smtClean="0"/>
          </a:p>
          <a:p>
            <a:pPr lvl="1"/>
            <a:r>
              <a:rPr lang="en-US" dirty="0"/>
              <a:t>Second level 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3750945"/>
            <a:ext cx="9843135" cy="811530"/>
          </a:xfrm>
        </p:spPr>
        <p:txBody>
          <a:bodyPr anchor="b">
            <a:noAutofit/>
          </a:bodyPr>
          <a:lstStyle>
            <a:lvl1pPr>
              <a:defRPr sz="6000">
                <a:effectLst/>
              </a:defRPr>
            </a:lvl1pPr>
          </a:lstStyle>
          <a:p>
            <a:r>
              <a:rPr lang="en-US" dirty="0" smtClean="0">
                <a:sym typeface="+mn-ea"/>
              </a:rPr>
              <a:t>Click to edit Master title style</a:t>
            </a:r>
            <a:endParaRPr lang="en-US" dirty="0" smtClean="0">
              <a:sym typeface="+mn-ea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7321550" cy="647555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4400" b="0" i="0">
                <a:effectLst/>
              </a:defRPr>
            </a:lvl1pPr>
          </a:lstStyle>
          <a:p>
            <a:r>
              <a:rPr lang="en-US" dirty="0" smtClean="0">
                <a:sym typeface="+mn-ea"/>
              </a:rPr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lnSpc>
                <a:spcPct val="15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kumimoji="0" lang="en-US" sz="2800" b="0" i="0" u="none" strike="noStrike" kern="1200" cap="none" spc="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>
              <a:lnSpc>
                <a:spcPct val="15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>
                <a:sym typeface="+mn-ea"/>
              </a:rPr>
              <a:t>Second level</a:t>
            </a:r>
            <a:endParaRPr lang="en-US" dirty="0"/>
          </a:p>
          <a:p>
            <a:pPr lvl="2"/>
            <a:r>
              <a:rPr lang="en-US" dirty="0">
                <a:sym typeface="+mn-ea"/>
              </a:rPr>
              <a:t>Third level</a:t>
            </a:r>
            <a:endParaRPr lang="en-US" dirty="0"/>
          </a:p>
          <a:p>
            <a:pPr lvl="3"/>
            <a:r>
              <a:rPr lang="en-US" dirty="0">
                <a:sym typeface="+mn-ea"/>
              </a:rPr>
              <a:t>Fourth level</a:t>
            </a:r>
            <a:endParaRPr lang="en-US" dirty="0"/>
          </a:p>
          <a:p>
            <a:pPr lvl="4"/>
            <a:r>
              <a:rPr lang="en-US" dirty="0">
                <a:sym typeface="+mn-ea"/>
              </a:rPr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 dirty="0" smtClean="0">
                <a:sym typeface="+mn-ea"/>
              </a:rPr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en-US" dirty="0">
                <a:sym typeface="+mn-ea"/>
              </a:rPr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400" b="0"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3200" b="0"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Click to edit Master text styles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  <a:endParaRPr lang="en-US" dirty="0" smtClean="0"/>
          </a:p>
          <a:p>
            <a:pPr lvl="2"/>
            <a:r>
              <a:rPr lang="en-US" dirty="0" smtClean="0"/>
              <a:t>Third level</a:t>
            </a:r>
            <a:endParaRPr lang="en-US" dirty="0"/>
          </a:p>
          <a:p>
            <a:pPr lvl="3"/>
            <a:r>
              <a:rPr lang="en-US" dirty="0" smtClean="0"/>
              <a:t>Fourth level</a:t>
            </a:r>
            <a:endParaRPr lang="en-US" dirty="0"/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49AE70B2-8BF9-45C0-BB95-33D1B9D3A854}" type="slidenum">
              <a:rPr lang="en-US" smtClean="0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Calibri Light" panose="020F0302020204030204" pitchFamily="34" charset="0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None/>
        <a:defRPr sz="2800" b="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0">
              <a:schemeClr val="accent1">
                <a:alpha val="7000"/>
              </a:schemeClr>
            </a:gs>
            <a:gs pos="0">
              <a:schemeClr val="accent1">
                <a:lumMod val="25000"/>
                <a:lumOff val="75000"/>
              </a:schemeClr>
            </a:gs>
            <a:gs pos="100000">
              <a:schemeClr val="accent1">
                <a:lumMod val="8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 descr="1556013276_img_20190423_165209_09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1290" y="250190"/>
            <a:ext cx="11870055" cy="6209665"/>
          </a:xfrm>
          <a:prstGeom prst="rect">
            <a:avLst/>
          </a:prstGeom>
          <a:ln w="57150">
            <a:solidFill>
              <a:schemeClr val="accent1">
                <a:lumMod val="50000"/>
              </a:schemeClr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3612515" y="1262380"/>
            <a:ext cx="536702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ru-RU" sz="7200" b="1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Russian Cities</a:t>
            </a:r>
            <a:endParaRPr lang="en-US" altLang="ru-RU" sz="7200" b="1"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6" name="Текстовое поле 5"/>
          <p:cNvSpPr txBox="1"/>
          <p:nvPr/>
        </p:nvSpPr>
        <p:spPr>
          <a:xfrm>
            <a:off x="6597650" y="2579370"/>
            <a:ext cx="380746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en-US" sz="3600">
                <a:solidFill>
                  <a:srgbClr val="00B050"/>
                </a:solidFill>
                <a:latin typeface="MS PGothic" panose="020B0600070205080204" charset="-128"/>
                <a:ea typeface="MS PGothic" panose="020B0600070205080204" charset="-128"/>
                <a:cs typeface="Impact" panose="020B0806030902050204" charset="0"/>
              </a:rPr>
              <a:t>Lesson 40</a:t>
            </a:r>
            <a:endParaRPr lang="en-US" altLang="en-US" sz="3600">
              <a:solidFill>
                <a:srgbClr val="00B050"/>
              </a:solidFill>
              <a:latin typeface="MS PGothic" panose="020B0600070205080204" charset="-128"/>
              <a:ea typeface="MS PGothic" panose="020B0600070205080204" charset="-128"/>
              <a:cs typeface="Impact" panose="020B080603090205020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>
            <a:alphaModFix amt="68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p>
            <a:r>
              <a:rPr lang="en-US" altLang="ru-RU"/>
              <a:t>Big Ben song</a:t>
            </a:r>
            <a:endParaRPr lang="en-US" altLang="ru-RU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951865" y="1263650"/>
            <a:ext cx="4303395" cy="3921125"/>
          </a:xfrm>
        </p:spPr>
        <p:txBody>
          <a:bodyPr>
            <a:normAutofit fontScale="25000"/>
          </a:bodyPr>
          <a:p>
            <a:pPr>
              <a:lnSpc>
                <a:spcPct val="60000"/>
              </a:lnSpc>
            </a:pPr>
            <a:r>
              <a:rPr lang="en-US" altLang="ru-RU" sz="11200" b="1">
                <a:solidFill>
                  <a:srgbClr val="FF0000"/>
                </a:solidFill>
                <a:latin typeface="Gabriola" panose="04040605051002020D02" charset="0"/>
                <a:cs typeface="Gabriola" panose="04040605051002020D02" charset="0"/>
              </a:rPr>
              <a:t>Big Ben is not a person</a:t>
            </a:r>
            <a:endParaRPr lang="en-US" altLang="ru-RU" sz="11200" b="1">
              <a:solidFill>
                <a:srgbClr val="FF0000"/>
              </a:solidFill>
              <a:latin typeface="Gabriola" panose="04040605051002020D02" charset="0"/>
              <a:cs typeface="Gabriola" panose="04040605051002020D02" charset="0"/>
            </a:endParaRPr>
          </a:p>
          <a:p>
            <a:pPr>
              <a:lnSpc>
                <a:spcPct val="60000"/>
              </a:lnSpc>
            </a:pPr>
            <a:r>
              <a:rPr lang="en-US" altLang="ru-RU" sz="11200" b="1">
                <a:solidFill>
                  <a:srgbClr val="FF0000"/>
                </a:solidFill>
                <a:latin typeface="Gabriola" panose="04040605051002020D02" charset="0"/>
                <a:cs typeface="Gabriola" panose="04040605051002020D02" charset="0"/>
              </a:rPr>
              <a:t>Big Ben is not a clock</a:t>
            </a:r>
            <a:endParaRPr lang="en-US" altLang="ru-RU" sz="11200" b="1">
              <a:solidFill>
                <a:srgbClr val="FF0000"/>
              </a:solidFill>
              <a:latin typeface="Gabriola" panose="04040605051002020D02" charset="0"/>
              <a:cs typeface="Gabriola" panose="04040605051002020D02" charset="0"/>
            </a:endParaRPr>
          </a:p>
          <a:p>
            <a:pPr>
              <a:lnSpc>
                <a:spcPct val="60000"/>
              </a:lnSpc>
            </a:pPr>
            <a:r>
              <a:rPr lang="en-US" altLang="ru-RU" sz="11200" b="1">
                <a:solidFill>
                  <a:srgbClr val="FF0000"/>
                </a:solidFill>
                <a:latin typeface="Gabriola" panose="04040605051002020D02" charset="0"/>
                <a:cs typeface="Gabriola" panose="04040605051002020D02" charset="0"/>
              </a:rPr>
              <a:t>Big Ben is not a tower</a:t>
            </a:r>
            <a:endParaRPr lang="en-US" altLang="ru-RU" sz="11200" b="1">
              <a:solidFill>
                <a:srgbClr val="FF0000"/>
              </a:solidFill>
              <a:latin typeface="Gabriola" panose="04040605051002020D02" charset="0"/>
              <a:cs typeface="Gabriola" panose="04040605051002020D02" charset="0"/>
            </a:endParaRPr>
          </a:p>
          <a:p>
            <a:pPr>
              <a:lnSpc>
                <a:spcPct val="60000"/>
              </a:lnSpc>
            </a:pPr>
            <a:r>
              <a:rPr lang="en-US" altLang="ru-RU" sz="11200" b="1">
                <a:solidFill>
                  <a:srgbClr val="FF0000"/>
                </a:solidFill>
                <a:latin typeface="Gabriola" panose="04040605051002020D02" charset="0"/>
                <a:cs typeface="Gabriola" panose="04040605051002020D02" charset="0"/>
              </a:rPr>
              <a:t>It's a bell: ding dong (^2)</a:t>
            </a:r>
            <a:endParaRPr lang="en-US" altLang="ru-RU" sz="11200" b="1">
              <a:solidFill>
                <a:srgbClr val="FF0000"/>
              </a:solidFill>
              <a:latin typeface="Gabriola" panose="04040605051002020D02" charset="0"/>
              <a:cs typeface="Gabriola" panose="04040605051002020D02" charset="0"/>
            </a:endParaRPr>
          </a:p>
          <a:p>
            <a:endParaRPr lang="en-US" altLang="ru-RU" sz="3200" b="1">
              <a:latin typeface="Gabriola" panose="04040605051002020D02" charset="0"/>
              <a:cs typeface="Gabriola" panose="04040605051002020D02" charset="0"/>
            </a:endParaRPr>
          </a:p>
          <a:p>
            <a:pPr>
              <a:lnSpc>
                <a:spcPct val="80000"/>
              </a:lnSpc>
            </a:pPr>
            <a:r>
              <a:rPr lang="en-US" altLang="ru-RU" sz="11200" b="1">
                <a:solidFill>
                  <a:srgbClr val="202020"/>
                </a:solidFill>
                <a:latin typeface="Gabriola" panose="04040605051002020D02" charset="0"/>
                <a:cs typeface="Gabriola" panose="04040605051002020D02" charset="0"/>
              </a:rPr>
              <a:t>A Science museum, to learn about space</a:t>
            </a:r>
            <a:endParaRPr lang="en-US" altLang="ru-RU" sz="11200" b="1">
              <a:solidFill>
                <a:srgbClr val="202020"/>
              </a:solidFill>
              <a:latin typeface="Gabriola" panose="04040605051002020D02" charset="0"/>
              <a:cs typeface="Gabriola" panose="04040605051002020D02" charset="0"/>
            </a:endParaRPr>
          </a:p>
          <a:p>
            <a:pPr>
              <a:lnSpc>
                <a:spcPct val="80000"/>
              </a:lnSpc>
            </a:pPr>
            <a:r>
              <a:rPr lang="en-US" altLang="ru-RU" sz="11200" b="1">
                <a:solidFill>
                  <a:srgbClr val="202020"/>
                </a:solidFill>
                <a:latin typeface="Gabriola" panose="04040605051002020D02" charset="0"/>
                <a:cs typeface="Gabriola" panose="04040605051002020D02" charset="0"/>
              </a:rPr>
              <a:t>Astronauts, rockets, awesome place</a:t>
            </a:r>
            <a:endParaRPr lang="en-US" altLang="ru-RU" sz="11200" b="1">
              <a:solidFill>
                <a:srgbClr val="202020"/>
              </a:solidFill>
              <a:latin typeface="Gabriola" panose="04040605051002020D02" charset="0"/>
              <a:cs typeface="Gabriola" panose="04040605051002020D02" charset="0"/>
            </a:endParaRPr>
          </a:p>
          <a:p>
            <a:pPr>
              <a:lnSpc>
                <a:spcPct val="80000"/>
              </a:lnSpc>
            </a:pPr>
            <a:r>
              <a:rPr lang="en-US" altLang="ru-RU" sz="11200" b="1">
                <a:solidFill>
                  <a:srgbClr val="202020"/>
                </a:solidFill>
                <a:latin typeface="Gabriola" panose="04040605051002020D02" charset="0"/>
                <a:cs typeface="Gabriola" panose="04040605051002020D02" charset="0"/>
              </a:rPr>
              <a:t>At the British Museum you can see</a:t>
            </a:r>
            <a:endParaRPr lang="en-US" altLang="ru-RU" sz="11200" b="1">
              <a:solidFill>
                <a:srgbClr val="202020"/>
              </a:solidFill>
              <a:latin typeface="Gabriola" panose="04040605051002020D02" charset="0"/>
              <a:cs typeface="Gabriola" panose="04040605051002020D02" charset="0"/>
            </a:endParaRPr>
          </a:p>
          <a:p>
            <a:pPr>
              <a:lnSpc>
                <a:spcPct val="80000"/>
              </a:lnSpc>
            </a:pPr>
            <a:r>
              <a:rPr lang="en-US" altLang="ru-RU" sz="11200" b="1">
                <a:solidFill>
                  <a:srgbClr val="202020"/>
                </a:solidFill>
                <a:latin typeface="Gabriola" panose="04040605051002020D02" charset="0"/>
                <a:cs typeface="Gabriola" panose="04040605051002020D02" charset="0"/>
              </a:rPr>
              <a:t>Egyptian mummies; it's free! (^2)</a:t>
            </a:r>
            <a:endParaRPr lang="en-US" altLang="ru-RU" sz="11200" b="1">
              <a:solidFill>
                <a:srgbClr val="202020"/>
              </a:solidFill>
              <a:latin typeface="Gabriola" panose="04040605051002020D02" charset="0"/>
              <a:cs typeface="Gabriola" panose="04040605051002020D02" charset="0"/>
            </a:endParaRPr>
          </a:p>
          <a:p>
            <a:endParaRPr lang="en-US" altLang="ru-RU"/>
          </a:p>
          <a:p>
            <a:endParaRPr lang="en-US" altLang="ru-RU"/>
          </a:p>
        </p:txBody>
      </p:sp>
      <p:sp>
        <p:nvSpPr>
          <p:cNvPr id="4" name="Текстовое поле 3"/>
          <p:cNvSpPr txBox="1"/>
          <p:nvPr/>
        </p:nvSpPr>
        <p:spPr>
          <a:xfrm>
            <a:off x="5638165" y="335915"/>
            <a:ext cx="6217285" cy="57772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10000"/>
              </a:lnSpc>
            </a:pPr>
            <a:r>
              <a:rPr lang="en-US" altLang="ru-RU" sz="2800" b="1">
                <a:latin typeface="Gabriola" panose="04040605051002020D02" charset="0"/>
                <a:cs typeface="Gabriola" panose="04040605051002020D02" charset="0"/>
                <a:sym typeface="+mn-ea"/>
              </a:rPr>
              <a:t>700 species in London Zoo</a:t>
            </a:r>
            <a:endParaRPr lang="en-US" altLang="ru-RU" sz="2800" b="1">
              <a:latin typeface="Gabriola" panose="04040605051002020D02" charset="0"/>
              <a:cs typeface="Gabriola" panose="04040605051002020D02" charset="0"/>
            </a:endParaRPr>
          </a:p>
          <a:p>
            <a:pPr>
              <a:lnSpc>
                <a:spcPct val="110000"/>
              </a:lnSpc>
            </a:pPr>
            <a:r>
              <a:rPr lang="en-US" altLang="ru-RU" sz="2800" b="1">
                <a:latin typeface="Gabriola" panose="04040605051002020D02" charset="0"/>
                <a:cs typeface="Gabriola" panose="04040605051002020D02" charset="0"/>
                <a:sym typeface="+mn-ea"/>
              </a:rPr>
              <a:t>Reptiles*, Amphibians, Invertebrates too *[1st time only]</a:t>
            </a:r>
            <a:endParaRPr lang="en-US" altLang="ru-RU" sz="2800" b="1">
              <a:latin typeface="Gabriola" panose="04040605051002020D02" charset="0"/>
              <a:cs typeface="Gabriola" panose="04040605051002020D02" charset="0"/>
            </a:endParaRPr>
          </a:p>
          <a:p>
            <a:pPr>
              <a:lnSpc>
                <a:spcPct val="110000"/>
              </a:lnSpc>
            </a:pPr>
            <a:r>
              <a:rPr lang="en-US" altLang="ru-RU" sz="2800" b="1">
                <a:latin typeface="Gabriola" panose="04040605051002020D02" charset="0"/>
                <a:cs typeface="Gabriola" panose="04040605051002020D02" charset="0"/>
                <a:sym typeface="+mn-ea"/>
              </a:rPr>
              <a:t>Penguins waddle, crocodiles snap</a:t>
            </a:r>
            <a:endParaRPr lang="en-US" altLang="ru-RU" sz="2800" b="1">
              <a:latin typeface="Gabriola" panose="04040605051002020D02" charset="0"/>
              <a:cs typeface="Gabriola" panose="04040605051002020D02" charset="0"/>
            </a:endParaRPr>
          </a:p>
          <a:p>
            <a:pPr>
              <a:lnSpc>
                <a:spcPct val="110000"/>
              </a:lnSpc>
            </a:pPr>
            <a:r>
              <a:rPr lang="en-US" altLang="ru-RU" sz="2800" b="1">
                <a:latin typeface="Gabriola" panose="04040605051002020D02" charset="0"/>
                <a:cs typeface="Gabriola" panose="04040605051002020D02" charset="0"/>
                <a:sym typeface="+mn-ea"/>
              </a:rPr>
              <a:t>No you can't stroke a crocodile on your lap! (^2)</a:t>
            </a:r>
            <a:endParaRPr lang="en-US" altLang="ru-RU" sz="2800" b="1">
              <a:latin typeface="Gabriola" panose="04040605051002020D02" charset="0"/>
              <a:cs typeface="Gabriola" panose="04040605051002020D02" charset="0"/>
            </a:endParaRPr>
          </a:p>
          <a:p>
            <a:pPr>
              <a:lnSpc>
                <a:spcPct val="110000"/>
              </a:lnSpc>
            </a:pPr>
            <a:endParaRPr lang="en-US" altLang="ru-RU" sz="2800" b="1">
              <a:latin typeface="Gabriola" panose="04040605051002020D02" charset="0"/>
              <a:cs typeface="Gabriola" panose="04040605051002020D02" charset="0"/>
            </a:endParaRPr>
          </a:p>
          <a:p>
            <a:pPr>
              <a:lnSpc>
                <a:spcPct val="110000"/>
              </a:lnSpc>
            </a:pPr>
            <a:r>
              <a:rPr lang="en-US" altLang="ru-RU" sz="2800" b="1">
                <a:latin typeface="Gabriola" panose="04040605051002020D02" charset="0"/>
                <a:cs typeface="Gabriola" panose="04040605051002020D02" charset="0"/>
                <a:sym typeface="+mn-ea"/>
              </a:rPr>
              <a:t>Round and round goes The London Eye</a:t>
            </a:r>
            <a:endParaRPr lang="en-US" altLang="ru-RU" sz="2800" b="1">
              <a:latin typeface="Gabriola" panose="04040605051002020D02" charset="0"/>
              <a:cs typeface="Gabriola" panose="04040605051002020D02" charset="0"/>
            </a:endParaRPr>
          </a:p>
          <a:p>
            <a:pPr>
              <a:lnSpc>
                <a:spcPct val="110000"/>
              </a:lnSpc>
            </a:pPr>
            <a:r>
              <a:rPr lang="en-US" altLang="ru-RU" sz="2800" b="1">
                <a:latin typeface="Gabriola" panose="04040605051002020D02" charset="0"/>
                <a:cs typeface="Gabriola" panose="04040605051002020D02" charset="0"/>
                <a:sym typeface="+mn-ea"/>
              </a:rPr>
              <a:t>It's 130 meters high</a:t>
            </a:r>
            <a:endParaRPr lang="en-US" altLang="ru-RU" sz="2800" b="1">
              <a:latin typeface="Gabriola" panose="04040605051002020D02" charset="0"/>
              <a:cs typeface="Gabriola" panose="04040605051002020D02" charset="0"/>
            </a:endParaRPr>
          </a:p>
          <a:p>
            <a:pPr>
              <a:lnSpc>
                <a:spcPct val="110000"/>
              </a:lnSpc>
            </a:pPr>
            <a:r>
              <a:rPr lang="en-US" altLang="ru-RU" sz="2800" b="1">
                <a:latin typeface="Gabriola" panose="04040605051002020D02" charset="0"/>
                <a:cs typeface="Gabriola" panose="04040605051002020D02" charset="0"/>
                <a:sym typeface="+mn-ea"/>
              </a:rPr>
              <a:t>Buckingham Palace is where The Queen sleeps</a:t>
            </a:r>
            <a:endParaRPr lang="en-US" altLang="ru-RU" sz="2800" b="1">
              <a:latin typeface="Gabriola" panose="04040605051002020D02" charset="0"/>
              <a:cs typeface="Gabriola" panose="04040605051002020D02" charset="0"/>
            </a:endParaRPr>
          </a:p>
          <a:p>
            <a:pPr>
              <a:lnSpc>
                <a:spcPct val="110000"/>
              </a:lnSpc>
            </a:pPr>
            <a:r>
              <a:rPr lang="en-US" altLang="ru-RU" sz="2800" b="1">
                <a:latin typeface="Gabriola" panose="04040605051002020D02" charset="0"/>
                <a:cs typeface="Gabriola" panose="04040605051002020D02" charset="0"/>
                <a:sym typeface="+mn-ea"/>
              </a:rPr>
              <a:t>And The Prime Minister at Downing Street. (^2)</a:t>
            </a:r>
            <a:endParaRPr lang="en-US" altLang="ru-RU" sz="2800" b="1">
              <a:latin typeface="Gabriola" panose="04040605051002020D02" charset="0"/>
              <a:cs typeface="Gabriola" panose="04040605051002020D02" charset="0"/>
            </a:endParaRPr>
          </a:p>
          <a:p>
            <a:pPr>
              <a:lnSpc>
                <a:spcPct val="110000"/>
              </a:lnSpc>
            </a:pPr>
            <a:endParaRPr lang="en-US" altLang="ru-RU" sz="2800" b="1">
              <a:latin typeface="Gabriola" panose="04040605051002020D02" charset="0"/>
              <a:cs typeface="Gabriola" panose="04040605051002020D02" charset="0"/>
            </a:endParaRPr>
          </a:p>
          <a:p>
            <a:pPr>
              <a:lnSpc>
                <a:spcPct val="110000"/>
              </a:lnSpc>
            </a:pPr>
            <a:r>
              <a:rPr lang="en-US" altLang="ru-RU" sz="2800" b="1">
                <a:latin typeface="Gabriola" panose="04040605051002020D02" charset="0"/>
                <a:cs typeface="Gabriola" panose="04040605051002020D02" charset="0"/>
                <a:sym typeface="+mn-ea"/>
              </a:rPr>
              <a:t>If you're tired, and need to eat</a:t>
            </a:r>
            <a:endParaRPr lang="en-US" altLang="ru-RU" sz="2800" b="1">
              <a:latin typeface="Gabriola" panose="04040605051002020D02" charset="0"/>
              <a:cs typeface="Gabriola" panose="04040605051002020D02" charset="0"/>
            </a:endParaRPr>
          </a:p>
          <a:p>
            <a:pPr>
              <a:lnSpc>
                <a:spcPct val="110000"/>
              </a:lnSpc>
            </a:pPr>
            <a:r>
              <a:rPr lang="en-US" altLang="ru-RU" sz="2800" b="1">
                <a:latin typeface="Gabriola" panose="04040605051002020D02" charset="0"/>
                <a:cs typeface="Gabriola" panose="04040605051002020D02" charset="0"/>
                <a:sym typeface="+mn-ea"/>
              </a:rPr>
              <a:t>get fish n chips and a cup of tea.</a:t>
            </a:r>
            <a:endParaRPr lang="en-US" altLang="ru-RU" sz="2800" b="1">
              <a:latin typeface="Gabriola" panose="04040605051002020D02" charset="0"/>
              <a:cs typeface="Gabriola" panose="04040605051002020D02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 descr="466267081230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0" y="381000"/>
            <a:ext cx="9144000" cy="6096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Замещающее содержимое 3" descr="cher1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280160" y="115570"/>
            <a:ext cx="9360535" cy="624078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Замещающее содержимое 3" descr="5ac3448085b1813784250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398270" y="450850"/>
            <a:ext cx="9396095" cy="575564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Замещающее содержимое 3" descr="decor-severstal-process-04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099945" y="455930"/>
            <a:ext cx="7992745" cy="599503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975995"/>
          </a:xfrm>
        </p:spPr>
        <p:txBody>
          <a:bodyPr/>
          <a:p>
            <a:pPr algn="ctr"/>
            <a:r>
              <a:rPr lang="en-US" altLang="ru-RU" sz="3200">
                <a:solidFill>
                  <a:srgbClr val="FF0000"/>
                </a:solidFill>
                <a:sym typeface="+mn-ea"/>
              </a:rPr>
              <a:t>Yekaterinburg: The City on the Border of Two Continents</a:t>
            </a:r>
            <a:endParaRPr lang="en-US" altLang="ru-RU" sz="3200">
              <a:solidFill>
                <a:srgbClr val="FF0000"/>
              </a:solidFill>
              <a:sym typeface="+mn-ea"/>
            </a:endParaRP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340360" y="1233805"/>
            <a:ext cx="11363960" cy="5423535"/>
          </a:xfrm>
        </p:spPr>
        <p:txBody>
          <a:bodyPr>
            <a:normAutofit fontScale="40000"/>
          </a:bodyPr>
          <a:p>
            <a:pPr>
              <a:lnSpc>
                <a:spcPct val="100000"/>
              </a:lnSpc>
            </a:pPr>
            <a:r>
              <a:rPr lang="en-US" altLang="ru-RU" sz="4000">
                <a:latin typeface="Verdana" panose="020B0604030504040204" charset="0"/>
                <a:cs typeface="Verdana" panose="020B0604030504040204" charset="0"/>
              </a:rPr>
              <a:t>Yekaterinburg is one of the largest cities in Russia. It is often called the "capital of the Urals" because it is located on </a:t>
            </a:r>
            <a:r>
              <a:rPr lang="en-US" altLang="ru-RU" sz="4000">
                <a:highlight>
                  <a:srgbClr val="FFFF00"/>
                </a:highlight>
                <a:latin typeface="Verdana" panose="020B0604030504040204" charset="0"/>
                <a:cs typeface="Verdana" panose="020B0604030504040204" charset="0"/>
              </a:rPr>
              <a:t>the border</a:t>
            </a:r>
            <a:r>
              <a:rPr lang="en-US" altLang="ru-RU" sz="4000"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ru-RU" altLang="ru-RU" sz="4000">
                <a:solidFill>
                  <a:schemeClr val="accent1"/>
                </a:solidFill>
                <a:latin typeface="Verdana" panose="020B0604030504040204" charset="0"/>
                <a:cs typeface="Verdana" panose="020B0604030504040204" charset="0"/>
              </a:rPr>
              <a:t>(</a:t>
            </a:r>
            <a:r>
              <a:rPr lang="ru-RU" altLang="ru-RU" sz="4000" i="1">
                <a:solidFill>
                  <a:schemeClr val="accent1"/>
                </a:solidFill>
                <a:latin typeface="Verdana" panose="020B0604030504040204" charset="0"/>
                <a:cs typeface="Verdana" panose="020B0604030504040204" charset="0"/>
              </a:rPr>
              <a:t>на границе</a:t>
            </a:r>
            <a:r>
              <a:rPr lang="ru-RU" altLang="ru-RU" sz="4000">
                <a:solidFill>
                  <a:schemeClr val="accent1"/>
                </a:solidFill>
                <a:latin typeface="Verdana" panose="020B0604030504040204" charset="0"/>
                <a:cs typeface="Verdana" panose="020B0604030504040204" charset="0"/>
              </a:rPr>
              <a:t>)</a:t>
            </a:r>
            <a:r>
              <a:rPr lang="ru-RU" altLang="ru-RU" sz="4000"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ru-RU" sz="4000">
                <a:latin typeface="Verdana" panose="020B0604030504040204" charset="0"/>
                <a:cs typeface="Verdana" panose="020B0604030504040204" charset="0"/>
              </a:rPr>
              <a:t>between Europe and Asia. This makes the city very </a:t>
            </a:r>
            <a:r>
              <a:rPr lang="en-US" altLang="ru-RU" sz="4000">
                <a:highlight>
                  <a:srgbClr val="FFFF00"/>
                </a:highlight>
                <a:latin typeface="Verdana" panose="020B0604030504040204" charset="0"/>
                <a:cs typeface="Verdana" panose="020B0604030504040204" charset="0"/>
              </a:rPr>
              <a:t>special</a:t>
            </a:r>
            <a:r>
              <a:rPr lang="en-US" altLang="ru-RU" sz="4000">
                <a:latin typeface="Verdana" panose="020B0604030504040204" charset="0"/>
                <a:cs typeface="Verdana" panose="020B0604030504040204" charset="0"/>
              </a:rPr>
              <a:t>.</a:t>
            </a:r>
            <a:r>
              <a:rPr lang="ru-RU" altLang="en-US" sz="4000" i="1">
                <a:solidFill>
                  <a:schemeClr val="accent1"/>
                </a:solidFill>
                <a:latin typeface="Verdana" panose="020B0604030504040204" charset="0"/>
                <a:cs typeface="Verdana" panose="020B0604030504040204" charset="0"/>
              </a:rPr>
              <a:t>(особенным)</a:t>
            </a:r>
            <a:endParaRPr lang="en-US" altLang="ru-RU" sz="4000">
              <a:latin typeface="Verdana" panose="020B0604030504040204" charset="0"/>
              <a:cs typeface="Verdana" panose="020B0604030504040204" charset="0"/>
            </a:endParaRPr>
          </a:p>
          <a:p>
            <a:pPr>
              <a:lnSpc>
                <a:spcPct val="100000"/>
              </a:lnSpc>
            </a:pPr>
            <a:r>
              <a:rPr lang="en-US" altLang="ru-RU" sz="4000">
                <a:latin typeface="Verdana" panose="020B0604030504040204" charset="0"/>
                <a:cs typeface="Verdana" panose="020B0604030504040204" charset="0"/>
              </a:rPr>
              <a:t>The heart of the city is the beautiful pond near the city</a:t>
            </a:r>
            <a:r>
              <a:rPr lang="en-US" altLang="ru-RU" sz="4000">
                <a:highlight>
                  <a:srgbClr val="FFFF00"/>
                </a:highlight>
                <a:latin typeface="Verdana" panose="020B0604030504040204" charset="0"/>
                <a:cs typeface="Verdana" panose="020B0604030504040204" charset="0"/>
              </a:rPr>
              <a:t> dam</a:t>
            </a:r>
            <a:r>
              <a:rPr lang="en-US" altLang="ru-RU" sz="4000" i="1">
                <a:solidFill>
                  <a:schemeClr val="accent1"/>
                </a:solidFill>
                <a:latin typeface="Verdana" panose="020B0604030504040204" charset="0"/>
                <a:cs typeface="Verdana" panose="020B0604030504040204" charset="0"/>
              </a:rPr>
              <a:t>(</a:t>
            </a:r>
            <a:r>
              <a:rPr lang="ru-RU" altLang="ru-RU" sz="4000" i="1">
                <a:solidFill>
                  <a:schemeClr val="accent1"/>
                </a:solidFill>
                <a:latin typeface="Verdana" panose="020B0604030504040204" charset="0"/>
                <a:cs typeface="Verdana" panose="020B0604030504040204" charset="0"/>
              </a:rPr>
              <a:t>плотины</a:t>
            </a:r>
            <a:r>
              <a:rPr lang="en-US" altLang="ru-RU" sz="4000" i="1">
                <a:solidFill>
                  <a:schemeClr val="accent1"/>
                </a:solidFill>
                <a:latin typeface="Verdana" panose="020B0604030504040204" charset="0"/>
                <a:cs typeface="Verdana" panose="020B0604030504040204" charset="0"/>
              </a:rPr>
              <a:t>)</a:t>
            </a:r>
            <a:r>
              <a:rPr lang="en-US" altLang="ru-RU" sz="4000">
                <a:latin typeface="Verdana" panose="020B0604030504040204" charset="0"/>
                <a:cs typeface="Verdana" panose="020B0604030504040204" charset="0"/>
              </a:rPr>
              <a:t>. Here you can walk along the </a:t>
            </a:r>
            <a:r>
              <a:rPr lang="en-US" altLang="ru-RU" sz="4000">
                <a:highlight>
                  <a:srgbClr val="FFFF00"/>
                </a:highlight>
                <a:latin typeface="Verdana" panose="020B0604030504040204" charset="0"/>
                <a:cs typeface="Verdana" panose="020B0604030504040204" charset="0"/>
              </a:rPr>
              <a:t>embankment</a:t>
            </a:r>
            <a:r>
              <a:rPr lang="en-US" altLang="ru-RU" sz="4000"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ru-RU" altLang="en-US" sz="4000" i="1">
                <a:solidFill>
                  <a:schemeClr val="accent1"/>
                </a:solidFill>
                <a:latin typeface="Verdana" panose="020B0604030504040204" charset="0"/>
                <a:cs typeface="Verdana" panose="020B0604030504040204" charset="0"/>
              </a:rPr>
              <a:t>(набережная)</a:t>
            </a:r>
            <a:r>
              <a:rPr lang="en-US" altLang="ru-RU" sz="4000">
                <a:latin typeface="Verdana" panose="020B0604030504040204" charset="0"/>
                <a:cs typeface="Verdana" panose="020B0604030504040204" charset="0"/>
              </a:rPr>
              <a:t>and see the old Water Tower, a symbol of Yekaterinburg. Not far away is Vaynera Street, </a:t>
            </a:r>
            <a:r>
              <a:rPr lang="en-US" altLang="ru-RU" sz="4000">
                <a:highlight>
                  <a:srgbClr val="FFFF00"/>
                </a:highlight>
                <a:latin typeface="Verdana" panose="020B0604030504040204" charset="0"/>
                <a:cs typeface="Verdana" panose="020B0604030504040204" charset="0"/>
              </a:rPr>
              <a:t>a pedestrian street </a:t>
            </a:r>
            <a:r>
              <a:rPr lang="ru-RU" altLang="en-US" sz="4000">
                <a:highlight>
                  <a:srgbClr val="FFFF00"/>
                </a:highlight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ru-RU" altLang="en-US" sz="4000">
                <a:solidFill>
                  <a:schemeClr val="accent1"/>
                </a:solidFill>
                <a:latin typeface="Verdana" panose="020B0604030504040204" charset="0"/>
                <a:cs typeface="Verdana" panose="020B0604030504040204" charset="0"/>
              </a:rPr>
              <a:t>(пешеходная улица)</a:t>
            </a:r>
            <a:r>
              <a:rPr lang="ru-RU" altLang="en-US" sz="4000"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ru-RU" sz="4000">
                <a:latin typeface="Verdana" panose="020B0604030504040204" charset="0"/>
                <a:cs typeface="Verdana" panose="020B0604030504040204" charset="0"/>
              </a:rPr>
              <a:t>full of shops, cafes, and street musicians.</a:t>
            </a:r>
            <a:r>
              <a:rPr lang="en-US" altLang="ru-RU" sz="4000">
                <a:highlight>
                  <a:srgbClr val="FFFF00"/>
                </a:highlight>
                <a:latin typeface="Verdana" panose="020B0604030504040204" charset="0"/>
                <a:cs typeface="Verdana" panose="020B0604030504040204" charset="0"/>
              </a:rPr>
              <a:t> Locals</a:t>
            </a:r>
            <a:r>
              <a:rPr lang="en-US" altLang="ru-RU" sz="4000"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ru-RU" altLang="en-US" sz="4000" i="1">
                <a:solidFill>
                  <a:schemeClr val="accent1"/>
                </a:solidFill>
                <a:latin typeface="Verdana" panose="020B0604030504040204" charset="0"/>
                <a:cs typeface="Verdana" panose="020B0604030504040204" charset="0"/>
              </a:rPr>
              <a:t>(местные)</a:t>
            </a:r>
            <a:r>
              <a:rPr lang="ru-RU" altLang="en-US" sz="4000"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ru-RU" sz="4000">
                <a:latin typeface="Verdana" panose="020B0604030504040204" charset="0"/>
                <a:cs typeface="Verdana" panose="020B0604030504040204" charset="0"/>
              </a:rPr>
              <a:t>call it "Ural Arbat."</a:t>
            </a:r>
            <a:endParaRPr lang="en-US" altLang="ru-RU" sz="4000">
              <a:latin typeface="Verdana" panose="020B0604030504040204" charset="0"/>
              <a:cs typeface="Verdana" panose="020B0604030504040204" charset="0"/>
            </a:endParaRPr>
          </a:p>
          <a:p>
            <a:pPr>
              <a:lnSpc>
                <a:spcPct val="100000"/>
              </a:lnSpc>
            </a:pPr>
            <a:r>
              <a:rPr lang="en-US" altLang="ru-RU" sz="4000">
                <a:latin typeface="Verdana" panose="020B0604030504040204" charset="0"/>
                <a:cs typeface="Verdana" panose="020B0604030504040204" charset="0"/>
              </a:rPr>
              <a:t>Yekaterinburg is also a city of modern </a:t>
            </a:r>
            <a:r>
              <a:rPr lang="en-US" altLang="ru-RU" sz="4000">
                <a:highlight>
                  <a:srgbClr val="FFFF00"/>
                </a:highlight>
                <a:latin typeface="Verdana" panose="020B0604030504040204" charset="0"/>
                <a:cs typeface="Verdana" panose="020B0604030504040204" charset="0"/>
              </a:rPr>
              <a:t>architecture</a:t>
            </a:r>
            <a:r>
              <a:rPr lang="en-US" altLang="ru-RU" sz="4000"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ru-RU" altLang="en-US" sz="4000" i="1">
                <a:solidFill>
                  <a:schemeClr val="accent1"/>
                </a:solidFill>
                <a:latin typeface="Verdana" panose="020B0604030504040204" charset="0"/>
                <a:cs typeface="Verdana" panose="020B0604030504040204" charset="0"/>
              </a:rPr>
              <a:t>(архитектура)</a:t>
            </a:r>
            <a:r>
              <a:rPr lang="ru-RU" altLang="en-US" sz="4000">
                <a:latin typeface="Verdana" panose="020B0604030504040204" charset="0"/>
                <a:cs typeface="Verdana" panose="020B0604030504040204" charset="0"/>
              </a:rPr>
              <a:t>.</a:t>
            </a:r>
            <a:r>
              <a:rPr lang="en-US" altLang="ru-RU" sz="4000">
                <a:latin typeface="Verdana" panose="020B0604030504040204" charset="0"/>
                <a:cs typeface="Verdana" panose="020B0604030504040204" charset="0"/>
              </a:rPr>
              <a:t>The "Vysotsky" </a:t>
            </a:r>
            <a:r>
              <a:rPr lang="en-US" altLang="ru-RU" sz="4000">
                <a:highlight>
                  <a:srgbClr val="FFFF00"/>
                </a:highlight>
                <a:latin typeface="Verdana" panose="020B0604030504040204" charset="0"/>
                <a:cs typeface="Verdana" panose="020B0604030504040204" charset="0"/>
              </a:rPr>
              <a:t>skyscraper</a:t>
            </a:r>
            <a:r>
              <a:rPr lang="en-US" altLang="ru-RU" sz="4000"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ru-RU" altLang="en-US" sz="4000" i="1">
                <a:solidFill>
                  <a:schemeClr val="accent1"/>
                </a:solidFill>
                <a:latin typeface="Verdana" panose="020B0604030504040204" charset="0"/>
                <a:cs typeface="Verdana" panose="020B0604030504040204" charset="0"/>
              </a:rPr>
              <a:t>(небоскрёб)</a:t>
            </a:r>
            <a:r>
              <a:rPr lang="ru-RU" altLang="en-US" sz="4000"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ru-RU" sz="4000">
                <a:latin typeface="Verdana" panose="020B0604030504040204" charset="0"/>
                <a:cs typeface="Verdana" panose="020B0604030504040204" charset="0"/>
              </a:rPr>
              <a:t>is the tallest building in the city. From its </a:t>
            </a:r>
            <a:r>
              <a:rPr lang="en-US" altLang="ru-RU" sz="4000">
                <a:highlight>
                  <a:srgbClr val="FFFF00"/>
                </a:highlight>
                <a:latin typeface="Verdana" panose="020B0604030504040204" charset="0"/>
                <a:cs typeface="Verdana" panose="020B0604030504040204" charset="0"/>
              </a:rPr>
              <a:t>observation deck</a:t>
            </a:r>
            <a:r>
              <a:rPr lang="en-US" altLang="ru-RU" sz="4000">
                <a:latin typeface="Verdana" panose="020B0604030504040204" charset="0"/>
                <a:cs typeface="Verdana" panose="020B0604030504040204" charset="0"/>
              </a:rPr>
              <a:t>, </a:t>
            </a:r>
            <a:r>
              <a:rPr lang="ru-RU" altLang="en-US" sz="4000" i="1">
                <a:solidFill>
                  <a:schemeClr val="accent1"/>
                </a:solidFill>
                <a:latin typeface="Verdana" panose="020B0604030504040204" charset="0"/>
                <a:cs typeface="Verdana" panose="020B0604030504040204" charset="0"/>
              </a:rPr>
              <a:t>(видовая площадка)</a:t>
            </a:r>
            <a:r>
              <a:rPr lang="ru-RU" altLang="en-US" sz="4000"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ru-RU" sz="4000">
                <a:latin typeface="Verdana" panose="020B0604030504040204" charset="0"/>
                <a:cs typeface="Verdana" panose="020B0604030504040204" charset="0"/>
              </a:rPr>
              <a:t>you can see the whole city. </a:t>
            </a:r>
            <a:endParaRPr lang="en-US" altLang="ru-RU" sz="4000">
              <a:latin typeface="Verdana" panose="020B0604030504040204" charset="0"/>
              <a:cs typeface="Verdana" panose="020B0604030504040204" charset="0"/>
            </a:endParaRPr>
          </a:p>
          <a:p>
            <a:pPr>
              <a:lnSpc>
                <a:spcPct val="100000"/>
              </a:lnSpc>
            </a:pPr>
            <a:r>
              <a:rPr lang="en-US" altLang="ru-RU" sz="4000">
                <a:latin typeface="Verdana" panose="020B0604030504040204" charset="0"/>
                <a:cs typeface="Verdana" panose="020B0604030504040204" charset="0"/>
              </a:rPr>
              <a:t>The city has many green parks. The Green</a:t>
            </a:r>
            <a:r>
              <a:rPr lang="en-US" altLang="ru-RU" sz="4000">
                <a:highlight>
                  <a:srgbClr val="FFFF00"/>
                </a:highlight>
                <a:latin typeface="Verdana" panose="020B0604030504040204" charset="0"/>
                <a:cs typeface="Verdana" panose="020B0604030504040204" charset="0"/>
              </a:rPr>
              <a:t> Grove</a:t>
            </a:r>
            <a:r>
              <a:rPr lang="en-US" altLang="ru-RU" sz="4000"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ru-RU" altLang="en-US" sz="4000"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ru-RU" altLang="en-US" sz="4000" i="1">
                <a:solidFill>
                  <a:schemeClr val="accent1"/>
                </a:solidFill>
                <a:latin typeface="Verdana" panose="020B0604030504040204" charset="0"/>
                <a:cs typeface="Verdana" panose="020B0604030504040204" charset="0"/>
              </a:rPr>
              <a:t>(роща)</a:t>
            </a:r>
            <a:r>
              <a:rPr lang="ru-RU" altLang="en-US" sz="4000"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ru-RU" sz="4000">
                <a:latin typeface="Verdana" panose="020B0604030504040204" charset="0"/>
                <a:cs typeface="Verdana" panose="020B0604030504040204" charset="0"/>
              </a:rPr>
              <a:t>park is perfect for walks, and in winter, it </a:t>
            </a:r>
            <a:r>
              <a:rPr lang="en-US" altLang="ru-RU" sz="4000">
                <a:highlight>
                  <a:srgbClr val="FFFF00"/>
                </a:highlight>
                <a:latin typeface="Verdana" panose="020B0604030504040204" charset="0"/>
                <a:cs typeface="Verdana" panose="020B0604030504040204" charset="0"/>
              </a:rPr>
              <a:t>turns into</a:t>
            </a:r>
            <a:r>
              <a:rPr lang="en-US" altLang="ru-RU" sz="4000"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ru-RU" altLang="en-US" sz="4000" i="1">
                <a:solidFill>
                  <a:schemeClr val="accent1"/>
                </a:solidFill>
                <a:latin typeface="Verdana" panose="020B0604030504040204" charset="0"/>
                <a:cs typeface="Verdana" panose="020B0604030504040204" charset="0"/>
              </a:rPr>
              <a:t>(превращается)</a:t>
            </a:r>
            <a:r>
              <a:rPr lang="ru-RU" altLang="en-US" sz="4000"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ru-RU" sz="4000">
                <a:latin typeface="Verdana" panose="020B0604030504040204" charset="0"/>
                <a:cs typeface="Verdana" panose="020B0604030504040204" charset="0"/>
              </a:rPr>
              <a:t>a popular ice-skating rink.</a:t>
            </a:r>
            <a:endParaRPr lang="en-US" altLang="ru-RU" sz="4000">
              <a:latin typeface="Verdana" panose="020B0604030504040204" charset="0"/>
              <a:cs typeface="Verdana" panose="020B0604030504040204" charset="0"/>
            </a:endParaRPr>
          </a:p>
          <a:p>
            <a:pPr>
              <a:lnSpc>
                <a:spcPct val="100000"/>
              </a:lnSpc>
            </a:pPr>
            <a:r>
              <a:rPr lang="en-US" altLang="ru-RU" sz="4000">
                <a:latin typeface="Verdana" panose="020B0604030504040204" charset="0"/>
                <a:cs typeface="Verdana" panose="020B0604030504040204" charset="0"/>
              </a:rPr>
              <a:t>Yekaterinburg is also known for its tragic history. The </a:t>
            </a:r>
            <a:r>
              <a:rPr lang="en-US" altLang="ru-RU" sz="4000">
                <a:highlight>
                  <a:srgbClr val="FFFF00"/>
                </a:highlight>
                <a:latin typeface="Verdana" panose="020B0604030504040204" charset="0"/>
                <a:cs typeface="Verdana" panose="020B0604030504040204" charset="0"/>
              </a:rPr>
              <a:t>Church on the Blood</a:t>
            </a:r>
            <a:r>
              <a:rPr lang="en-US" altLang="ru-RU" sz="4000"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ru-RU" altLang="en-US" sz="4000" i="1">
                <a:solidFill>
                  <a:schemeClr val="accent1"/>
                </a:solidFill>
                <a:latin typeface="Verdana" panose="020B0604030504040204" charset="0"/>
                <a:cs typeface="Verdana" panose="020B0604030504040204" charset="0"/>
              </a:rPr>
              <a:t>(храм-на-крови)</a:t>
            </a:r>
            <a:r>
              <a:rPr lang="en-US" altLang="ru-RU" sz="4000">
                <a:latin typeface="Verdana" panose="020B0604030504040204" charset="0"/>
                <a:cs typeface="Verdana" panose="020B0604030504040204" charset="0"/>
              </a:rPr>
              <a:t>was built on the spot where the last Russian </a:t>
            </a:r>
            <a:r>
              <a:rPr lang="en-US" altLang="ru-RU" sz="4000">
                <a:highlight>
                  <a:srgbClr val="FFFF00"/>
                </a:highlight>
                <a:latin typeface="Verdana" panose="020B0604030504040204" charset="0"/>
                <a:cs typeface="Verdana" panose="020B0604030504040204" charset="0"/>
              </a:rPr>
              <a:t>emperor,</a:t>
            </a:r>
            <a:r>
              <a:rPr lang="en-US" altLang="ru-RU" sz="4000"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ru-RU" altLang="en-US" sz="4000" i="1">
                <a:solidFill>
                  <a:schemeClr val="accent1"/>
                </a:solidFill>
                <a:latin typeface="Verdana" panose="020B0604030504040204" charset="0"/>
                <a:cs typeface="Verdana" panose="020B0604030504040204" charset="0"/>
              </a:rPr>
              <a:t>(император)</a:t>
            </a:r>
            <a:r>
              <a:rPr lang="ru-RU" altLang="en-US" sz="4000"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ru-RU" sz="4000">
                <a:latin typeface="Verdana" panose="020B0604030504040204" charset="0"/>
                <a:cs typeface="Verdana" panose="020B0604030504040204" charset="0"/>
              </a:rPr>
              <a:t>Nicholas II, and his family were killed. This place is now </a:t>
            </a:r>
            <a:r>
              <a:rPr lang="en-US" altLang="ru-RU" sz="4000">
                <a:highlight>
                  <a:srgbClr val="FFFF00"/>
                </a:highlight>
                <a:latin typeface="Verdana" panose="020B0604030504040204" charset="0"/>
                <a:cs typeface="Verdana" panose="020B0604030504040204" charset="0"/>
              </a:rPr>
              <a:t>a memorial</a:t>
            </a:r>
            <a:r>
              <a:rPr lang="en-US" altLang="ru-RU" sz="4000">
                <a:latin typeface="Verdana" panose="020B0604030504040204" charset="0"/>
                <a:cs typeface="Verdana" panose="020B0604030504040204" charset="0"/>
              </a:rPr>
              <a:t> and an important </a:t>
            </a:r>
            <a:r>
              <a:rPr lang="en-US" altLang="ru-RU" sz="4000">
                <a:highlight>
                  <a:srgbClr val="FFFF00"/>
                </a:highlight>
                <a:latin typeface="Verdana" panose="020B0604030504040204" charset="0"/>
                <a:cs typeface="Verdana" panose="020B0604030504040204" charset="0"/>
              </a:rPr>
              <a:t>spiritual center</a:t>
            </a:r>
            <a:r>
              <a:rPr lang="ru-RU" altLang="en-US" sz="4000">
                <a:highlight>
                  <a:srgbClr val="FFFF00"/>
                </a:highlight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ru-RU" altLang="en-US" sz="4000" i="1">
                <a:solidFill>
                  <a:schemeClr val="accent1"/>
                </a:solidFill>
                <a:latin typeface="Verdana" panose="020B0604030504040204" charset="0"/>
                <a:cs typeface="Verdana" panose="020B0604030504040204" charset="0"/>
              </a:rPr>
              <a:t>(духовный центр)</a:t>
            </a:r>
            <a:r>
              <a:rPr lang="ru-RU" altLang="en-US" sz="4000">
                <a:latin typeface="Verdana" panose="020B0604030504040204" charset="0"/>
                <a:cs typeface="Verdana" panose="020B0604030504040204" charset="0"/>
              </a:rPr>
              <a:t>.</a:t>
            </a:r>
            <a:endParaRPr lang="en-US" altLang="ru-RU" sz="4000">
              <a:latin typeface="Verdana" panose="020B0604030504040204" charset="0"/>
              <a:cs typeface="Verdana" panose="020B0604030504040204" charset="0"/>
            </a:endParaRPr>
          </a:p>
          <a:p>
            <a:pPr>
              <a:lnSpc>
                <a:spcPct val="100000"/>
              </a:lnSpc>
            </a:pPr>
            <a:r>
              <a:rPr lang="en-US" altLang="ru-RU" sz="4000">
                <a:latin typeface="Verdana" panose="020B0604030504040204" charset="0"/>
                <a:cs typeface="Verdana" panose="020B0604030504040204" charset="0"/>
              </a:rPr>
              <a:t>Near the city, there is a monument to the border between Europe and Asia. Tourists love to take photos with one foot in Europe and the other in Asia.</a:t>
            </a:r>
            <a:endParaRPr lang="en-US" altLang="ru-RU" sz="4000">
              <a:latin typeface="Verdana" panose="020B0604030504040204" charset="0"/>
              <a:cs typeface="Verdana" panose="020B0604030504040204" charset="0"/>
            </a:endParaRPr>
          </a:p>
          <a:p>
            <a:pPr>
              <a:lnSpc>
                <a:spcPct val="100000"/>
              </a:lnSpc>
            </a:pPr>
            <a:r>
              <a:rPr lang="en-US" altLang="ru-RU" sz="4000">
                <a:latin typeface="Verdana" panose="020B0604030504040204" charset="0"/>
                <a:cs typeface="Verdana" panose="020B0604030504040204" charset="0"/>
              </a:rPr>
              <a:t>Yekaterinburg is a city of </a:t>
            </a:r>
            <a:r>
              <a:rPr lang="en-US" altLang="ru-RU" sz="4000">
                <a:highlight>
                  <a:srgbClr val="FFFF00"/>
                </a:highlight>
                <a:latin typeface="Verdana" panose="020B0604030504040204" charset="0"/>
                <a:cs typeface="Verdana" panose="020B0604030504040204" charset="0"/>
              </a:rPr>
              <a:t>contrasts</a:t>
            </a:r>
            <a:r>
              <a:rPr lang="ru-RU" altLang="en-US" sz="4000">
                <a:highlight>
                  <a:srgbClr val="FFFF00"/>
                </a:highlight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ru-RU" altLang="en-US" sz="4000" i="1">
                <a:solidFill>
                  <a:schemeClr val="accent1"/>
                </a:solidFill>
                <a:latin typeface="Verdana" panose="020B0604030504040204" charset="0"/>
                <a:cs typeface="Verdana" panose="020B0604030504040204" charset="0"/>
              </a:rPr>
              <a:t>(контрастов)</a:t>
            </a:r>
            <a:r>
              <a:rPr lang="en-US" altLang="ru-RU" sz="4000">
                <a:latin typeface="Verdana" panose="020B0604030504040204" charset="0"/>
                <a:cs typeface="Verdana" panose="020B0604030504040204" charset="0"/>
              </a:rPr>
              <a:t>: here you can see old</a:t>
            </a:r>
            <a:r>
              <a:rPr lang="en-US" altLang="ru-RU" sz="4000">
                <a:highlight>
                  <a:srgbClr val="FFFF00"/>
                </a:highlight>
                <a:latin typeface="Verdana" panose="020B0604030504040204" charset="0"/>
                <a:cs typeface="Verdana" panose="020B0604030504040204" charset="0"/>
              </a:rPr>
              <a:t> factories </a:t>
            </a:r>
            <a:r>
              <a:rPr lang="ru-RU" altLang="en-US" sz="4000" i="1">
                <a:solidFill>
                  <a:schemeClr val="accent1"/>
                </a:solidFill>
                <a:latin typeface="Verdana" panose="020B0604030504040204" charset="0"/>
                <a:cs typeface="Verdana" panose="020B0604030504040204" charset="0"/>
              </a:rPr>
              <a:t>(заводы)</a:t>
            </a:r>
            <a:r>
              <a:rPr lang="en-US" altLang="ru-RU" sz="4000">
                <a:latin typeface="Verdana" panose="020B0604030504040204" charset="0"/>
                <a:cs typeface="Verdana" panose="020B0604030504040204" charset="0"/>
              </a:rPr>
              <a:t>next to modern business centers, and quiet parks next to </a:t>
            </a:r>
            <a:r>
              <a:rPr lang="en-US" altLang="ru-RU" sz="4000">
                <a:highlight>
                  <a:srgbClr val="FFFF00"/>
                </a:highlight>
                <a:latin typeface="Verdana" panose="020B0604030504040204" charset="0"/>
                <a:cs typeface="Verdana" panose="020B0604030504040204" charset="0"/>
              </a:rPr>
              <a:t>noisy avenues</a:t>
            </a:r>
            <a:r>
              <a:rPr lang="ru-RU" altLang="en-US" sz="4000" i="1">
                <a:solidFill>
                  <a:schemeClr val="accent1"/>
                </a:solidFill>
                <a:latin typeface="Verdana" panose="020B0604030504040204" charset="0"/>
                <a:cs typeface="Verdana" panose="020B0604030504040204" charset="0"/>
              </a:rPr>
              <a:t>(шумные проспекты)</a:t>
            </a:r>
            <a:r>
              <a:rPr lang="ru-RU" altLang="en-US" sz="4000">
                <a:latin typeface="Verdana" panose="020B0604030504040204" charset="0"/>
                <a:cs typeface="Verdana" panose="020B0604030504040204" charset="0"/>
              </a:rPr>
              <a:t>.</a:t>
            </a:r>
            <a:r>
              <a:rPr lang="en-US" altLang="ru-RU" sz="4000">
                <a:latin typeface="Verdana" panose="020B0604030504040204" charset="0"/>
                <a:cs typeface="Verdana" panose="020B0604030504040204" charset="0"/>
              </a:rPr>
              <a:t> It is a city that </a:t>
            </a:r>
            <a:r>
              <a:rPr lang="en-US" altLang="ru-RU" sz="4000">
                <a:highlight>
                  <a:srgbClr val="FFFF00"/>
                </a:highlight>
                <a:latin typeface="Verdana" panose="020B0604030504040204" charset="0"/>
                <a:cs typeface="Verdana" panose="020B0604030504040204" charset="0"/>
              </a:rPr>
              <a:t>preserves</a:t>
            </a:r>
            <a:r>
              <a:rPr lang="en-US" altLang="ru-RU" sz="4000"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ru-RU" altLang="en-US" sz="4000" i="1">
                <a:solidFill>
                  <a:schemeClr val="accent1"/>
                </a:solidFill>
                <a:latin typeface="Verdana" panose="020B0604030504040204" charset="0"/>
                <a:cs typeface="Verdana" panose="020B0604030504040204" charset="0"/>
              </a:rPr>
              <a:t>(сохраняет)</a:t>
            </a:r>
            <a:r>
              <a:rPr lang="ru-RU" altLang="en-US" sz="4000"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ru-RU" sz="4000">
                <a:latin typeface="Verdana" panose="020B0604030504040204" charset="0"/>
                <a:cs typeface="Verdana" panose="020B0604030504040204" charset="0"/>
              </a:rPr>
              <a:t>history while looking to the future.</a:t>
            </a:r>
            <a:endParaRPr lang="en-US" altLang="ru-RU" sz="4000">
              <a:latin typeface="Verdana" panose="020B0604030504040204" charset="0"/>
              <a:cs typeface="Verdana" panose="020B0604030504040204" charset="0"/>
            </a:endParaRPr>
          </a:p>
          <a:p>
            <a:endParaRPr lang="en-US" altLang="ru-RU"/>
          </a:p>
          <a:p>
            <a:endParaRPr lang="en-US" alt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>
            <a:alphaModFix amt="79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09720" y="554990"/>
            <a:ext cx="3534410" cy="1325880"/>
          </a:xfrm>
        </p:spPr>
        <p:txBody>
          <a:bodyPr/>
          <a:p>
            <a:r>
              <a:rPr lang="en-US" altLang="ru-RU" sz="7200">
                <a:latin typeface="Gabriola" panose="04040605051002020D02" charset="0"/>
                <a:cs typeface="Gabriola" panose="04040605051002020D02" charset="0"/>
              </a:rPr>
              <a:t>Homework</a:t>
            </a:r>
            <a:endParaRPr lang="en-US" altLang="ru-RU" sz="7200">
              <a:latin typeface="Gabriola" panose="04040605051002020D02" charset="0"/>
              <a:cs typeface="Gabriola" panose="04040605051002020D02" charset="0"/>
            </a:endParaRP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2967990" y="2010410"/>
            <a:ext cx="10515600" cy="4351338"/>
          </a:xfrm>
        </p:spPr>
        <p:txBody>
          <a:bodyPr/>
          <a:p>
            <a:r>
              <a:rPr lang="ru-RU" altLang="en-US" b="1"/>
              <a:t>1. </a:t>
            </a:r>
            <a:r>
              <a:rPr lang="en-US" altLang="en-US" b="1"/>
              <a:t>Where is Yekaterinburg located?</a:t>
            </a:r>
            <a:endParaRPr lang="en-US" altLang="en-US" b="1"/>
          </a:p>
          <a:p>
            <a:r>
              <a:rPr lang="en-US" altLang="en-US" b="1"/>
              <a:t>2. When is it founded?</a:t>
            </a:r>
            <a:r>
              <a:rPr lang="ru-RU" altLang="en-US" b="1"/>
              <a:t> </a:t>
            </a:r>
            <a:r>
              <a:rPr lang="en-US" altLang="en-US" b="1"/>
              <a:t>By whom?</a:t>
            </a:r>
            <a:endParaRPr lang="en-US" altLang="en-US" b="1"/>
          </a:p>
          <a:p>
            <a:r>
              <a:rPr lang="en-US" altLang="en-US" b="1"/>
              <a:t>3. What is the symbol of the city?</a:t>
            </a:r>
            <a:endParaRPr lang="en-US" altLang="en-US" b="1"/>
          </a:p>
          <a:p>
            <a:r>
              <a:rPr lang="en-US" altLang="en-US" b="1"/>
              <a:t>4. What places of interest do you know there?</a:t>
            </a:r>
            <a:endParaRPr lang="en-US" altLang="en-US" b="1"/>
          </a:p>
          <a:p>
            <a:r>
              <a:rPr lang="en-US" altLang="en-US" b="1"/>
              <a:t>5. Why is the city known for its tragic history ?</a:t>
            </a:r>
            <a:endParaRPr lang="en-US" altLang="en-US" b="1"/>
          </a:p>
          <a:p>
            <a:r>
              <a:rPr lang="en-US" altLang="en-US" b="1"/>
              <a:t>6. Would you like to visit </a:t>
            </a:r>
            <a:r>
              <a:rPr lang="en-US" altLang="en-US" b="1">
                <a:sym typeface="+mn-ea"/>
              </a:rPr>
              <a:t>Yekaterinburg</a:t>
            </a:r>
            <a:r>
              <a:rPr lang="en-US" altLang="en-US" b="1"/>
              <a:t>? Why?</a:t>
            </a:r>
            <a:r>
              <a:rPr lang="en-US" altLang="en-US"/>
              <a:t> </a:t>
            </a:r>
            <a:endParaRPr lang="en-US" altLang="en-US"/>
          </a:p>
          <a:p>
            <a:endParaRPr lang="ru-RU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2545</Words>
  <Application>WPS Presentation</Application>
  <PresentationFormat>宽屏</PresentationFormat>
  <Paragraphs>53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20" baseType="lpstr">
      <vt:lpstr>Arial</vt:lpstr>
      <vt:lpstr>SimSun</vt:lpstr>
      <vt:lpstr>Wingdings</vt:lpstr>
      <vt:lpstr>Calibri Light</vt:lpstr>
      <vt:lpstr>Microsoft YaHei</vt:lpstr>
      <vt:lpstr>Arial Unicode MS</vt:lpstr>
      <vt:lpstr>Calibri</vt:lpstr>
      <vt:lpstr>MS PGothic</vt:lpstr>
      <vt:lpstr>Impact</vt:lpstr>
      <vt:lpstr>Gabriola</vt:lpstr>
      <vt:lpstr>Verdana</vt:lpstr>
      <vt:lpstr>Office Theme</vt:lpstr>
      <vt:lpstr>PowerPoint 演示文稿</vt:lpstr>
      <vt:lpstr>Big Ben song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Homework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Елизавета Крест�</cp:lastModifiedBy>
  <cp:revision>4</cp:revision>
  <dcterms:created xsi:type="dcterms:W3CDTF">2025-07-23T00:59:00Z</dcterms:created>
  <dcterms:modified xsi:type="dcterms:W3CDTF">2026-02-08T05:09:00Z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1049-12.2.0.23196</vt:lpwstr>
  </property>
  <property fmtid="{D5CDD505-2E9C-101B-9397-08002B2CF9AE}" pid="3" name="ICV">
    <vt:lpwstr>C2B7C7F185114A7699B10B1A34422464_11</vt:lpwstr>
  </property>
</Properties>
</file>