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alpha val="7000"/>
              </a:schemeClr>
            </a:gs>
            <a:gs pos="0">
              <a:schemeClr val="accent1">
                <a:lumMod val="25000"/>
                <a:lumOff val="75000"/>
              </a:schemeClr>
            </a:gs>
            <a:gs pos="100000">
              <a:schemeClr val="accent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1556013276_img_20190423_165209_0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90" y="250190"/>
            <a:ext cx="11870055" cy="6209665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612515" y="1262380"/>
            <a:ext cx="53670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Russian Cities</a:t>
            </a:r>
            <a:endParaRPr lang="en-US" altLang="ru-RU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597650" y="2579370"/>
            <a:ext cx="3807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>
                <a:solidFill>
                  <a:srgbClr val="00B050"/>
                </a:solidFill>
                <a:latin typeface="MS PGothic" panose="020B0600070205080204" charset="-128"/>
                <a:ea typeface="MS PGothic" panose="020B0600070205080204" charset="-128"/>
                <a:cs typeface="Impact" panose="020B0806030902050204" charset="0"/>
              </a:rPr>
              <a:t>Lesson 40</a:t>
            </a:r>
            <a:endParaRPr lang="en-US" altLang="en-US" sz="3600">
              <a:solidFill>
                <a:srgbClr val="00B050"/>
              </a:solidFill>
              <a:latin typeface="MS PGothic" panose="020B0600070205080204" charset="-128"/>
              <a:ea typeface="MS PGothic" panose="020B0600070205080204" charset="-128"/>
              <a:cs typeface="Impact" panose="020B080603090205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altLang="ru-RU"/>
              <a:t>Big Ben song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51865" y="1263650"/>
            <a:ext cx="4303395" cy="3921125"/>
          </a:xfrm>
        </p:spPr>
        <p:txBody>
          <a:bodyPr>
            <a:normAutofit fontScale="25000"/>
          </a:bodyPr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person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clock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tower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It's a bell: ding dong (^2)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32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 Science museum, to learn about space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Astronauts, rockets, awesome place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At the British Museum you can see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Egyptian mummies; it's free! (^2)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/>
          </a:p>
          <a:p>
            <a:endParaRPr lang="en-US" altLang="ru-RU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638165" y="335915"/>
            <a:ext cx="6217285" cy="5777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700 species in London Zoo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Reptiles*, Amphibians, Invertebrates too *[1st time only]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Penguins waddle, crocodiles snap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No you can't stroke a crocodile on your lap!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Round and round goes The London Eye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It's 130 meters high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Buckingham Palace is where The Queen sleeps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And The Prime Minister at Downing Street.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If you're tired, and need to eat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get fish n chips and a cup of tea.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Изображение 2" descr="218d7f84-a640-4c21-9bfe-b1828cb48433_800x6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7050"/>
            <a:ext cx="8712200" cy="5804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Изображение 2" descr="70e27d4df9ef1d0830c67b709fd533f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020" y="576580"/>
            <a:ext cx="10657840" cy="5713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705"/>
            <a:ext cx="9144000" cy="31686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Изображение 2" descr="scale_1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322705"/>
            <a:ext cx="114300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ru-RU"/>
              <a:t>St. Isaac's Cathedral</a:t>
            </a:r>
            <a:endParaRPr lang="en-US" altLang="ru-RU"/>
          </a:p>
        </p:txBody>
      </p:sp>
      <p:pic>
        <p:nvPicPr>
          <p:cNvPr id="4" name="Изображение 3" descr="55461fbc97a0f63fbf51a8f2ccab96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7965" y="510540"/>
            <a:ext cx="9064625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/>
              <a:t>The Palace Bridge</a:t>
            </a:r>
            <a:endParaRPr lang="en-US" altLang="ru-RU"/>
          </a:p>
        </p:txBody>
      </p:sp>
      <p:pic>
        <p:nvPicPr>
          <p:cNvPr id="4" name="Замещающее содержимое 3" descr="istockphoto-1332725100-170667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0305" y="1442720"/>
            <a:ext cx="9597390" cy="4513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alpha val="21000"/>
              </a:schemeClr>
            </a:gs>
            <a:gs pos="0">
              <a:schemeClr val="accent1">
                <a:lumMod val="25000"/>
                <a:lumOff val="75000"/>
              </a:schemeClr>
            </a:gs>
            <a:gs pos="100000">
              <a:schemeClr val="accent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78740"/>
            <a:ext cx="10515600" cy="1099820"/>
          </a:xfrm>
        </p:spPr>
        <p:txBody>
          <a:bodyPr>
            <a:normAutofit fontScale="90000"/>
          </a:bodyPr>
          <a:p>
            <a:pPr algn="ctr"/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in Cherepovets</a:t>
            </a:r>
            <a:r>
              <a:rPr lang="en-US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walking in the park on the embankment</a:t>
            </a:r>
            <a:endParaRPr lang="en-US" altLang="ru-RU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82245" y="961390"/>
            <a:ext cx="11534140" cy="5779135"/>
          </a:xfrm>
        </p:spPr>
        <p:txBody>
          <a:bodyPr>
            <a:noAutofit/>
          </a:bodyPr>
          <a:p>
            <a:r>
              <a:rPr lang="en-US" altLang="ru-RU" sz="1800">
                <a:highlight>
                  <a:srgbClr val="FFFF00"/>
                </a:highlight>
                <a:latin typeface="Comic Sans MS" panose="030F0702030302020204" charset="0"/>
                <a:cs typeface="Comic Sans MS" panose="030F0702030302020204" charset="0"/>
              </a:rPr>
              <a:t>Zlata (guest)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: Cherepovets is such a green city! And how wide the Sheksninsky Bridge is!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highlight>
                  <a:srgbClr val="00FFFF"/>
                </a:highlight>
                <a:latin typeface="Comic Sans MS" panose="030F0702030302020204" charset="0"/>
                <a:cs typeface="Comic Sans MS" panose="030F0702030302020204" charset="0"/>
              </a:rPr>
              <a:t>Anya (guest):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 Yes, and so many parks! Where can we go for a walk in the evening here?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solidFill>
                  <a:schemeClr val="bg1"/>
                </a:solidFill>
                <a:highlight>
                  <a:srgbClr val="FF00FF"/>
                </a:highlight>
                <a:latin typeface="Comic Sans MS" panose="030F0702030302020204" charset="0"/>
                <a:cs typeface="Comic Sans MS" panose="030F0702030302020204" charset="0"/>
              </a:rPr>
              <a:t>Milana (local)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: Be sure to go to Oktyabrsky Prospekt — there are beautiful fountains there!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highlight>
                  <a:srgbClr val="00FF00"/>
                </a:highlight>
                <a:latin typeface="Comic Sans MS" panose="030F0702030302020204" charset="0"/>
                <a:cs typeface="Comic Sans MS" panose="030F0702030302020204" charset="0"/>
              </a:rPr>
              <a:t>Dasha (local)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: And we also have a Children's Park with rides and a Ferris wheel.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charset="0"/>
                <a:cs typeface="Comic Sans MS" panose="030F0702030302020204" charset="0"/>
              </a:rPr>
              <a:t>Yasenia (guest)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: Interesting! What can we buy as a souvenir from Cherepovets?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charset="0"/>
                <a:cs typeface="Comic Sans MS" panose="030F0702030302020204" charset="0"/>
              </a:rPr>
              <a:t>Vasilisa (local)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: Souvenirs with the city symbol — the polar bear! Or a magnet with the metallurgical plant.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solidFill>
                  <a:schemeClr val="bg1"/>
                </a:solidFill>
                <a:highlight>
                  <a:srgbClr val="800080"/>
                </a:highlight>
                <a:latin typeface="Comic Sans MS" panose="030F0702030302020204" charset="0"/>
                <a:cs typeface="Comic Sans MS" panose="030F0702030302020204" charset="0"/>
              </a:rPr>
              <a:t>Sonya (local):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 Have you tried local sweets? Our Cherepovets "Ferrero" is very tasty!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solidFill>
                  <a:schemeClr val="bg1"/>
                </a:solidFill>
                <a:highlight>
                  <a:srgbClr val="FF00FF"/>
                </a:highlight>
                <a:latin typeface="Comic Sans MS" panose="030F0702030302020204" charset="0"/>
                <a:cs typeface="Comic Sans MS" panose="030F0702030302020204" charset="0"/>
              </a:rPr>
              <a:t>Milana: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 And be sure to try the pies at the cafe "Uyut" — they are legendary here!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highlight>
                  <a:srgbClr val="FFFF00"/>
                </a:highlight>
                <a:latin typeface="Comic Sans MS" panose="030F0702030302020204" charset="0"/>
                <a:cs typeface="Comic Sans MS" panose="030F0702030302020204" charset="0"/>
              </a:rPr>
              <a:t>Zlata: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 Where can we go if we want some culture?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highlight>
                  <a:srgbClr val="00FF00"/>
                </a:highlight>
                <a:latin typeface="Comic Sans MS" panose="030F0702030302020204" charset="0"/>
                <a:cs typeface="Comic Sans MS" panose="030F0702030302020204" charset="0"/>
              </a:rPr>
              <a:t>Dasha: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 To the Art Museum or the Drama Theatre — we often have interesting plays there.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highlight>
                  <a:srgbClr val="00FFFF"/>
                </a:highlight>
                <a:latin typeface="Comic Sans MS" panose="030F0702030302020204" charset="0"/>
                <a:cs typeface="Comic Sans MS" panose="030F0702030302020204" charset="0"/>
              </a:rPr>
              <a:t>Anya: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 Is there nature nearby?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highlight>
                  <a:srgbClr val="FF0000"/>
                </a:highlight>
                <a:latin typeface="Comic Sans MS" panose="030F0702030302020204" charset="0"/>
                <a:cs typeface="Comic Sans MS" panose="030F0702030302020204" charset="0"/>
              </a:rPr>
              <a:t>Vasilisa: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 Of course! The Rybinsk Reservoir and the surrounding forests — it's great there in summer!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charset="0"/>
                <a:cs typeface="Comic Sans MS" panose="030F0702030302020204" charset="0"/>
              </a:rPr>
              <a:t>Yasenia: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 Now I understand why you love your city so much!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1800">
                <a:solidFill>
                  <a:schemeClr val="bg1"/>
                </a:solidFill>
                <a:highlight>
                  <a:srgbClr val="800080"/>
                </a:highlight>
                <a:latin typeface="Comic Sans MS" panose="030F0702030302020204" charset="0"/>
                <a:cs typeface="Comic Sans MS" panose="030F0702030302020204" charset="0"/>
              </a:rPr>
              <a:t>Sonya: </a:t>
            </a:r>
            <a:r>
              <a:rPr lang="en-US" altLang="ru-RU" sz="1800">
                <a:latin typeface="Comic Sans MS" panose="030F0702030302020204" charset="0"/>
                <a:cs typeface="Comic Sans MS" panose="030F0702030302020204" charset="0"/>
              </a:rPr>
              <a:t>Come in winter — we'll go ice skating at the Metallurg stadium</a:t>
            </a:r>
            <a:endParaRPr lang="en-US" altLang="ru-RU" sz="18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/>
              <a:t>Homework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434465"/>
            <a:ext cx="10515600" cy="4351338"/>
          </a:xfrm>
        </p:spPr>
        <p:txBody>
          <a:bodyPr/>
          <a:p>
            <a:r>
              <a:rPr lang="ru-RU" altLang="en-US"/>
              <a:t>1. </a:t>
            </a:r>
            <a:r>
              <a:rPr lang="en-US" altLang="en-US"/>
              <a:t>Where is Cherepovets located?</a:t>
            </a:r>
            <a:endParaRPr lang="en-US" altLang="en-US"/>
          </a:p>
          <a:p>
            <a:r>
              <a:rPr lang="en-US" altLang="en-US"/>
              <a:t>2. When is it founded?</a:t>
            </a:r>
            <a:r>
              <a:rPr lang="ru-RU" altLang="en-US"/>
              <a:t> </a:t>
            </a:r>
            <a:r>
              <a:rPr lang="en-US" altLang="en-US"/>
              <a:t>By whom?</a:t>
            </a:r>
            <a:endParaRPr lang="en-US" altLang="en-US"/>
          </a:p>
          <a:p>
            <a:r>
              <a:rPr lang="en-US" altLang="en-US"/>
              <a:t>3. How many people live there?</a:t>
            </a:r>
            <a:endParaRPr lang="en-US" altLang="en-US"/>
          </a:p>
          <a:p>
            <a:r>
              <a:rPr lang="en-US" altLang="en-US"/>
              <a:t>4. What places of interest do you know there?</a:t>
            </a:r>
            <a:endParaRPr lang="en-US" altLang="en-US"/>
          </a:p>
          <a:p>
            <a:r>
              <a:rPr lang="en-US" altLang="en-US"/>
              <a:t>5. What is the city famous for?</a:t>
            </a:r>
            <a:endParaRPr lang="en-US" altLang="en-US"/>
          </a:p>
          <a:p>
            <a:r>
              <a:rPr lang="en-US" altLang="en-US"/>
              <a:t>6. Would you like to visit Cherepovets? Why? (for guests)</a:t>
            </a:r>
            <a:endParaRPr lang="en-US" altLang="en-US"/>
          </a:p>
          <a:p>
            <a:r>
              <a:rPr lang="en-US" altLang="en-US"/>
              <a:t>6. Your information (for locals).</a:t>
            </a: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2085</Words>
  <Application>WPS Presentation</Application>
  <PresentationFormat>宽屏</PresentationFormat>
  <Paragraphs>63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MS PGothic</vt:lpstr>
      <vt:lpstr>Impact</vt:lpstr>
      <vt:lpstr>Gabriola</vt:lpstr>
      <vt:lpstr>Comic Sans MS</vt:lpstr>
      <vt:lpstr>Calibri</vt:lpstr>
      <vt:lpstr>Microsoft YaHei</vt:lpstr>
      <vt:lpstr>Arial Unicode MS</vt:lpstr>
      <vt:lpstr>Office Theme</vt:lpstr>
      <vt:lpstr>PowerPoint 演示文稿</vt:lpstr>
      <vt:lpstr>Big Ben song</vt:lpstr>
      <vt:lpstr>PowerPoint 演示文稿</vt:lpstr>
      <vt:lpstr>PowerPoint 演示文稿</vt:lpstr>
      <vt:lpstr>PowerPoint 演示文稿</vt:lpstr>
      <vt:lpstr>PowerPoint 演示文稿</vt:lpstr>
      <vt:lpstr>The Palace Bridge</vt:lpstr>
      <vt:lpstr>Girls in Cherepovets walking in the park on the embankment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6</cp:revision>
  <dcterms:created xsi:type="dcterms:W3CDTF">2025-07-23T00:59:00Z</dcterms:created>
  <dcterms:modified xsi:type="dcterms:W3CDTF">2026-02-08T04:27:17Z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32D6691F48F84197BB46A7A92ADAB4A5_11</vt:lpwstr>
  </property>
</Properties>
</file>