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3"/>
    <p:sldId id="258" r:id="rId4"/>
    <p:sldId id="256" r:id="rId5"/>
    <p:sldId id="259" r:id="rId6"/>
    <p:sldId id="260" r:id="rId7"/>
    <p:sldId id="261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accent1">
                <a:alpha val="7000"/>
              </a:schemeClr>
            </a:gs>
            <a:gs pos="0">
              <a:schemeClr val="accent1">
                <a:lumMod val="25000"/>
                <a:lumOff val="75000"/>
              </a:schemeClr>
            </a:gs>
            <a:gs pos="100000">
              <a:schemeClr val="accent1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2" descr="1556013276_img_20190423_165209_09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1290" y="250190"/>
            <a:ext cx="11870055" cy="6209665"/>
          </a:xfrm>
          <a:prstGeom prst="rect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3612515" y="1262380"/>
            <a:ext cx="536702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ru-RU" sz="7200" b="1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Russian Cities</a:t>
            </a:r>
            <a:endParaRPr lang="en-US" altLang="ru-RU" sz="7200" b="1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6597650" y="2579370"/>
            <a:ext cx="38074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3600">
                <a:solidFill>
                  <a:srgbClr val="00B050"/>
                </a:solidFill>
                <a:latin typeface="MS PGothic" panose="020B0600070205080204" charset="-128"/>
                <a:ea typeface="MS PGothic" panose="020B0600070205080204" charset="-128"/>
                <a:cs typeface="Impact" panose="020B0806030902050204" charset="0"/>
              </a:rPr>
              <a:t>Lesson 40</a:t>
            </a:r>
            <a:endParaRPr lang="en-US" altLang="en-US" sz="3600">
              <a:solidFill>
                <a:srgbClr val="00B050"/>
              </a:solidFill>
              <a:latin typeface="MS PGothic" panose="020B0600070205080204" charset="-128"/>
              <a:ea typeface="MS PGothic" panose="020B0600070205080204" charset="-128"/>
              <a:cs typeface="Impact" panose="020B080603090205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8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p>
            <a:r>
              <a:rPr lang="en-US" altLang="ru-RU"/>
              <a:t>Big Ben song</a:t>
            </a:r>
            <a:endParaRPr lang="en-US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951865" y="1263650"/>
            <a:ext cx="4303395" cy="3921125"/>
          </a:xfrm>
        </p:spPr>
        <p:txBody>
          <a:bodyPr>
            <a:normAutofit fontScale="25000"/>
          </a:bodyPr>
          <a:p>
            <a:pPr>
              <a:lnSpc>
                <a:spcPct val="60000"/>
              </a:lnSpc>
            </a:pPr>
            <a:r>
              <a:rPr lang="en-US" altLang="ru-RU" sz="11200" b="1">
                <a:solidFill>
                  <a:srgbClr val="FF0000"/>
                </a:solidFill>
                <a:latin typeface="Gabriola" panose="04040605051002020D02" charset="0"/>
                <a:cs typeface="Gabriola" panose="04040605051002020D02" charset="0"/>
              </a:rPr>
              <a:t>Big Ben is not a person</a:t>
            </a:r>
            <a:endParaRPr lang="en-US" altLang="ru-RU" sz="11200" b="1">
              <a:solidFill>
                <a:srgbClr val="FF0000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60000"/>
              </a:lnSpc>
            </a:pPr>
            <a:r>
              <a:rPr lang="en-US" altLang="ru-RU" sz="11200" b="1">
                <a:solidFill>
                  <a:srgbClr val="FF0000"/>
                </a:solidFill>
                <a:latin typeface="Gabriola" panose="04040605051002020D02" charset="0"/>
                <a:cs typeface="Gabriola" panose="04040605051002020D02" charset="0"/>
              </a:rPr>
              <a:t>Big Ben is not a clock</a:t>
            </a:r>
            <a:endParaRPr lang="en-US" altLang="ru-RU" sz="11200" b="1">
              <a:solidFill>
                <a:srgbClr val="FF0000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60000"/>
              </a:lnSpc>
            </a:pPr>
            <a:r>
              <a:rPr lang="en-US" altLang="ru-RU" sz="11200" b="1">
                <a:solidFill>
                  <a:srgbClr val="FF0000"/>
                </a:solidFill>
                <a:latin typeface="Gabriola" panose="04040605051002020D02" charset="0"/>
                <a:cs typeface="Gabriola" panose="04040605051002020D02" charset="0"/>
              </a:rPr>
              <a:t>Big Ben is not a tower</a:t>
            </a:r>
            <a:endParaRPr lang="en-US" altLang="ru-RU" sz="11200" b="1">
              <a:solidFill>
                <a:srgbClr val="FF0000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60000"/>
              </a:lnSpc>
            </a:pPr>
            <a:r>
              <a:rPr lang="en-US" altLang="ru-RU" sz="11200" b="1">
                <a:solidFill>
                  <a:srgbClr val="FF0000"/>
                </a:solidFill>
                <a:latin typeface="Gabriola" panose="04040605051002020D02" charset="0"/>
                <a:cs typeface="Gabriola" panose="04040605051002020D02" charset="0"/>
              </a:rPr>
              <a:t>It's a bell: ding dong (^2)</a:t>
            </a:r>
            <a:endParaRPr lang="en-US" altLang="ru-RU" sz="11200" b="1">
              <a:solidFill>
                <a:srgbClr val="FF0000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endParaRPr lang="en-US" altLang="ru-RU" sz="32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80000"/>
              </a:lnSpc>
            </a:pPr>
            <a:r>
              <a:rPr lang="en-US" altLang="ru-RU" sz="11200" b="1">
                <a:solidFill>
                  <a:srgbClr val="202020"/>
                </a:solidFill>
                <a:latin typeface="Gabriola" panose="04040605051002020D02" charset="0"/>
                <a:cs typeface="Gabriola" panose="04040605051002020D02" charset="0"/>
              </a:rPr>
              <a:t>A Science museum, to learn about space</a:t>
            </a:r>
            <a:endParaRPr lang="en-US" altLang="ru-RU" sz="11200" b="1">
              <a:solidFill>
                <a:srgbClr val="202020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80000"/>
              </a:lnSpc>
            </a:pPr>
            <a:r>
              <a:rPr lang="en-US" altLang="ru-RU" sz="11200" b="1">
                <a:solidFill>
                  <a:srgbClr val="202020"/>
                </a:solidFill>
                <a:latin typeface="Gabriola" panose="04040605051002020D02" charset="0"/>
                <a:cs typeface="Gabriola" panose="04040605051002020D02" charset="0"/>
              </a:rPr>
              <a:t>Astronauts, rockets, awesome place</a:t>
            </a:r>
            <a:endParaRPr lang="en-US" altLang="ru-RU" sz="11200" b="1">
              <a:solidFill>
                <a:srgbClr val="202020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80000"/>
              </a:lnSpc>
            </a:pPr>
            <a:r>
              <a:rPr lang="en-US" altLang="ru-RU" sz="11200" b="1">
                <a:solidFill>
                  <a:srgbClr val="202020"/>
                </a:solidFill>
                <a:latin typeface="Gabriola" panose="04040605051002020D02" charset="0"/>
                <a:cs typeface="Gabriola" panose="04040605051002020D02" charset="0"/>
              </a:rPr>
              <a:t>At the British Museum you can see</a:t>
            </a:r>
            <a:endParaRPr lang="en-US" altLang="ru-RU" sz="11200" b="1">
              <a:solidFill>
                <a:srgbClr val="202020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80000"/>
              </a:lnSpc>
            </a:pPr>
            <a:r>
              <a:rPr lang="en-US" altLang="ru-RU" sz="11200" b="1">
                <a:solidFill>
                  <a:srgbClr val="202020"/>
                </a:solidFill>
                <a:latin typeface="Gabriola" panose="04040605051002020D02" charset="0"/>
                <a:cs typeface="Gabriola" panose="04040605051002020D02" charset="0"/>
              </a:rPr>
              <a:t>Egyptian mummies; it's free! (^2)</a:t>
            </a:r>
            <a:endParaRPr lang="en-US" altLang="ru-RU" sz="11200" b="1">
              <a:solidFill>
                <a:srgbClr val="202020"/>
              </a:solidFill>
              <a:latin typeface="Gabriola" panose="04040605051002020D02" charset="0"/>
              <a:cs typeface="Gabriola" panose="04040605051002020D02" charset="0"/>
            </a:endParaRPr>
          </a:p>
          <a:p>
            <a:endParaRPr lang="en-US" altLang="ru-RU"/>
          </a:p>
          <a:p>
            <a:endParaRPr lang="en-US" altLang="ru-RU"/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5638165" y="335915"/>
            <a:ext cx="6217285" cy="57772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</a:pPr>
            <a:r>
              <a:rPr lang="en-US" altLang="ru-RU" sz="2800" b="1">
                <a:latin typeface="Gabriola" panose="04040605051002020D02" charset="0"/>
                <a:cs typeface="Gabriola" panose="04040605051002020D02" charset="0"/>
                <a:sym typeface="+mn-ea"/>
              </a:rPr>
              <a:t>700 species in London Zoo</a:t>
            </a:r>
            <a:endParaRPr lang="en-US" altLang="ru-RU" sz="28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110000"/>
              </a:lnSpc>
            </a:pPr>
            <a:r>
              <a:rPr lang="en-US" altLang="ru-RU" sz="2800" b="1">
                <a:latin typeface="Gabriola" panose="04040605051002020D02" charset="0"/>
                <a:cs typeface="Gabriola" panose="04040605051002020D02" charset="0"/>
                <a:sym typeface="+mn-ea"/>
              </a:rPr>
              <a:t>Reptiles*, Amphibians, Invertebrates too *[1st time only]</a:t>
            </a:r>
            <a:endParaRPr lang="en-US" altLang="ru-RU" sz="28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110000"/>
              </a:lnSpc>
            </a:pPr>
            <a:r>
              <a:rPr lang="en-US" altLang="ru-RU" sz="2800" b="1">
                <a:latin typeface="Gabriola" panose="04040605051002020D02" charset="0"/>
                <a:cs typeface="Gabriola" panose="04040605051002020D02" charset="0"/>
                <a:sym typeface="+mn-ea"/>
              </a:rPr>
              <a:t>Penguins waddle, crocodiles snap</a:t>
            </a:r>
            <a:endParaRPr lang="en-US" altLang="ru-RU" sz="28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110000"/>
              </a:lnSpc>
            </a:pPr>
            <a:r>
              <a:rPr lang="en-US" altLang="ru-RU" sz="2800" b="1">
                <a:latin typeface="Gabriola" panose="04040605051002020D02" charset="0"/>
                <a:cs typeface="Gabriola" panose="04040605051002020D02" charset="0"/>
                <a:sym typeface="+mn-ea"/>
              </a:rPr>
              <a:t>No you can't stroke a crocodile on your lap! (^2)</a:t>
            </a:r>
            <a:endParaRPr lang="en-US" altLang="ru-RU" sz="28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110000"/>
              </a:lnSpc>
            </a:pPr>
            <a:endParaRPr lang="en-US" altLang="ru-RU" sz="28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110000"/>
              </a:lnSpc>
            </a:pPr>
            <a:r>
              <a:rPr lang="en-US" altLang="ru-RU" sz="2800" b="1">
                <a:latin typeface="Gabriola" panose="04040605051002020D02" charset="0"/>
                <a:cs typeface="Gabriola" panose="04040605051002020D02" charset="0"/>
                <a:sym typeface="+mn-ea"/>
              </a:rPr>
              <a:t>Round and round goes The London Eye</a:t>
            </a:r>
            <a:endParaRPr lang="en-US" altLang="ru-RU" sz="28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110000"/>
              </a:lnSpc>
            </a:pPr>
            <a:r>
              <a:rPr lang="en-US" altLang="ru-RU" sz="2800" b="1">
                <a:latin typeface="Gabriola" panose="04040605051002020D02" charset="0"/>
                <a:cs typeface="Gabriola" panose="04040605051002020D02" charset="0"/>
                <a:sym typeface="+mn-ea"/>
              </a:rPr>
              <a:t>It's 130 meters high</a:t>
            </a:r>
            <a:endParaRPr lang="en-US" altLang="ru-RU" sz="28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110000"/>
              </a:lnSpc>
            </a:pPr>
            <a:r>
              <a:rPr lang="en-US" altLang="ru-RU" sz="2800" b="1">
                <a:latin typeface="Gabriola" panose="04040605051002020D02" charset="0"/>
                <a:cs typeface="Gabriola" panose="04040605051002020D02" charset="0"/>
                <a:sym typeface="+mn-ea"/>
              </a:rPr>
              <a:t>Buckingham Palace is where The Queen sleeps</a:t>
            </a:r>
            <a:endParaRPr lang="en-US" altLang="ru-RU" sz="28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110000"/>
              </a:lnSpc>
            </a:pPr>
            <a:r>
              <a:rPr lang="en-US" altLang="ru-RU" sz="2800" b="1">
                <a:latin typeface="Gabriola" panose="04040605051002020D02" charset="0"/>
                <a:cs typeface="Gabriola" panose="04040605051002020D02" charset="0"/>
                <a:sym typeface="+mn-ea"/>
              </a:rPr>
              <a:t>And The Prime Minister at Downing Street. (^2)</a:t>
            </a:r>
            <a:endParaRPr lang="en-US" altLang="ru-RU" sz="28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110000"/>
              </a:lnSpc>
            </a:pPr>
            <a:endParaRPr lang="en-US" altLang="ru-RU" sz="28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110000"/>
              </a:lnSpc>
            </a:pPr>
            <a:r>
              <a:rPr lang="en-US" altLang="ru-RU" sz="2800" b="1">
                <a:latin typeface="Gabriola" panose="04040605051002020D02" charset="0"/>
                <a:cs typeface="Gabriola" panose="04040605051002020D02" charset="0"/>
                <a:sym typeface="+mn-ea"/>
              </a:rPr>
              <a:t>If you're tired, and need to eat</a:t>
            </a:r>
            <a:endParaRPr lang="en-US" altLang="ru-RU" sz="2800" b="1">
              <a:latin typeface="Gabriola" panose="04040605051002020D02" charset="0"/>
              <a:cs typeface="Gabriola" panose="04040605051002020D02" charset="0"/>
            </a:endParaRPr>
          </a:p>
          <a:p>
            <a:pPr>
              <a:lnSpc>
                <a:spcPct val="110000"/>
              </a:lnSpc>
            </a:pPr>
            <a:r>
              <a:rPr lang="en-US" altLang="ru-RU" sz="2800" b="1">
                <a:latin typeface="Gabriola" panose="04040605051002020D02" charset="0"/>
                <a:cs typeface="Gabriola" panose="04040605051002020D02" charset="0"/>
                <a:sym typeface="+mn-ea"/>
              </a:rPr>
              <a:t>get fish n chips and a cup of tea.</a:t>
            </a:r>
            <a:endParaRPr lang="en-US" altLang="ru-RU" sz="2800" b="1">
              <a:latin typeface="Gabriola" panose="04040605051002020D02" charset="0"/>
              <a:cs typeface="Gabriola" panose="04040605051002020D02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accent1">
                <a:alpha val="7000"/>
              </a:schemeClr>
            </a:gs>
            <a:gs pos="0">
              <a:schemeClr val="accent1">
                <a:lumMod val="25000"/>
                <a:lumOff val="75000"/>
              </a:schemeClr>
            </a:gs>
            <a:gs pos="100000">
              <a:schemeClr val="accent1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75650" y="209550"/>
            <a:ext cx="3646805" cy="6292850"/>
          </a:xfrm>
        </p:spPr>
        <p:txBody>
          <a:bodyPr>
            <a:normAutofit fontScale="85000"/>
          </a:bodyPr>
          <a:lstStyle/>
          <a:p>
            <a:r>
              <a:rPr lang="en-US" altLang="en-US" b="1">
                <a:sym typeface="+mn-ea"/>
              </a:rPr>
              <a:t>capital</a:t>
            </a:r>
            <a:r>
              <a:rPr lang="ru-RU" altLang="en-US" b="1">
                <a:sym typeface="+mn-ea"/>
              </a:rPr>
              <a:t> - столица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modern</a:t>
            </a:r>
            <a:r>
              <a:rPr lang="ru-RU" altLang="en-US" b="1">
                <a:sym typeface="+mn-ea"/>
              </a:rPr>
              <a:t>- современный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famous</a:t>
            </a:r>
            <a:r>
              <a:rPr lang="ru-RU" altLang="en-US" b="1">
                <a:sym typeface="+mn-ea"/>
              </a:rPr>
              <a:t> - известный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square</a:t>
            </a:r>
            <a:r>
              <a:rPr lang="ru-RU" altLang="en-US" b="1">
                <a:sym typeface="+mn-ea"/>
              </a:rPr>
              <a:t> - площадь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cathedral</a:t>
            </a:r>
            <a:r>
              <a:rPr lang="ru-RU" altLang="en-US" b="1">
                <a:sym typeface="+mn-ea"/>
              </a:rPr>
              <a:t> - собор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domes</a:t>
            </a:r>
            <a:r>
              <a:rPr lang="ru-RU" altLang="en-US" b="1">
                <a:sym typeface="+mn-ea"/>
              </a:rPr>
              <a:t> - купола</a:t>
            </a:r>
            <a:endParaRPr lang="ru-RU" altLang="en-US" b="1"/>
          </a:p>
          <a:p>
            <a:r>
              <a:rPr lang="en-US" altLang="en-US" b="1">
                <a:sym typeface="+mn-ea"/>
              </a:rPr>
              <a:t>power - </a:t>
            </a:r>
            <a:r>
              <a:rPr lang="ru-RU" altLang="en-US" b="1">
                <a:sym typeface="+mn-ea"/>
              </a:rPr>
              <a:t>власть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performances</a:t>
            </a:r>
            <a:r>
              <a:rPr lang="ru-RU" altLang="en-US" b="1">
                <a:sym typeface="+mn-ea"/>
              </a:rPr>
              <a:t> - спектакли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skyscrapers</a:t>
            </a:r>
            <a:r>
              <a:rPr lang="ru-RU" altLang="en-US" b="1">
                <a:sym typeface="+mn-ea"/>
              </a:rPr>
              <a:t> - небоскрёбы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a boat trip</a:t>
            </a:r>
            <a:r>
              <a:rPr lang="ru-RU" altLang="en-US" b="1">
                <a:sym typeface="+mn-ea"/>
              </a:rPr>
              <a:t> - лодочная прогулка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palace</a:t>
            </a:r>
            <a:r>
              <a:rPr lang="ru-RU" altLang="en-US" b="1">
                <a:sym typeface="+mn-ea"/>
              </a:rPr>
              <a:t> - дворец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marble</a:t>
            </a:r>
            <a:r>
              <a:rPr lang="ru-RU" altLang="en-US" b="1">
                <a:sym typeface="+mn-ea"/>
              </a:rPr>
              <a:t> - мрамор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chandeliers</a:t>
            </a:r>
            <a:r>
              <a:rPr lang="ru-RU" altLang="en-US" b="1">
                <a:sym typeface="+mn-ea"/>
              </a:rPr>
              <a:t> - канделябры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mosaics</a:t>
            </a:r>
            <a:r>
              <a:rPr lang="ru-RU" altLang="en-US" b="1">
                <a:sym typeface="+mn-ea"/>
              </a:rPr>
              <a:t> - мозаика</a:t>
            </a:r>
            <a:endParaRPr lang="en-US" altLang="en-US" b="1"/>
          </a:p>
          <a:p>
            <a:r>
              <a:rPr lang="en-US" altLang="en-US" b="1">
                <a:sym typeface="+mn-ea"/>
              </a:rPr>
              <a:t>guests</a:t>
            </a:r>
            <a:r>
              <a:rPr lang="ru-RU" altLang="en-US" b="1">
                <a:sym typeface="+mn-ea"/>
              </a:rPr>
              <a:t> - гости</a:t>
            </a:r>
            <a:endParaRPr lang="en-US" b="1"/>
          </a:p>
        </p:txBody>
      </p:sp>
      <p:sp>
        <p:nvSpPr>
          <p:cNvPr id="3" name="Прямоугольник 2"/>
          <p:cNvSpPr/>
          <p:nvPr/>
        </p:nvSpPr>
        <p:spPr>
          <a:xfrm rot="19680000">
            <a:off x="26670" y="612140"/>
            <a:ext cx="2866390" cy="92202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ru-RU" sz="5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Warm-up</a:t>
            </a:r>
            <a:endParaRPr lang="en-US" altLang="ru-RU" sz="54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1013460" y="1807210"/>
            <a:ext cx="6980555" cy="47910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ru-RU" sz="4800">
                <a:latin typeface="Gabriola" panose="04040605051002020D02" charset="0"/>
                <a:cs typeface="Gabriola" panose="04040605051002020D02" charset="0"/>
              </a:rPr>
              <a:t>Have you ever been to Moscow? </a:t>
            </a:r>
            <a:endParaRPr lang="en-US" altLang="ru-RU" sz="4800">
              <a:latin typeface="Gabriola" panose="04040605051002020D02" charset="0"/>
              <a:cs typeface="Gabriola" panose="04040605051002020D02" charset="0"/>
            </a:endParaRPr>
          </a:p>
          <a:p>
            <a:pPr algn="ctr"/>
            <a:r>
              <a:rPr lang="en-US" altLang="ru-RU" sz="4800">
                <a:latin typeface="Gabriola" panose="04040605051002020D02" charset="0"/>
                <a:cs typeface="Gabriola" panose="04040605051002020D02" charset="0"/>
              </a:rPr>
              <a:t>Would you like to go there (again)? </a:t>
            </a:r>
            <a:endParaRPr lang="en-US" altLang="ru-RU" sz="4800">
              <a:latin typeface="Gabriola" panose="04040605051002020D02" charset="0"/>
              <a:cs typeface="Gabriola" panose="04040605051002020D02" charset="0"/>
            </a:endParaRPr>
          </a:p>
          <a:p>
            <a:pPr algn="ctr"/>
            <a:r>
              <a:rPr lang="en-US" altLang="ru-RU" sz="4800">
                <a:latin typeface="Gabriola" panose="04040605051002020D02" charset="0"/>
                <a:cs typeface="Gabriola" panose="04040605051002020D02" charset="0"/>
              </a:rPr>
              <a:t>What places have you visited/would you like to visit? </a:t>
            </a:r>
            <a:endParaRPr lang="en-US" altLang="ru-RU" sz="4800">
              <a:latin typeface="Gabriola" panose="04040605051002020D02" charset="0"/>
              <a:cs typeface="Gabriola" panose="04040605051002020D02" charset="0"/>
            </a:endParaRPr>
          </a:p>
          <a:p>
            <a:pPr algn="ctr"/>
            <a:r>
              <a:rPr lang="en-US" altLang="ru-RU" sz="4800">
                <a:latin typeface="Gabriola" panose="04040605051002020D02" charset="0"/>
                <a:cs typeface="Gabriola" panose="04040605051002020D02" charset="0"/>
              </a:rPr>
              <a:t>Why?</a:t>
            </a:r>
            <a:endParaRPr lang="en-US" altLang="ru-RU" sz="4800">
              <a:latin typeface="Gabriola" panose="04040605051002020D02" charset="0"/>
              <a:cs typeface="Gabriola" panose="04040605051002020D0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8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715" y="111760"/>
            <a:ext cx="10515600" cy="1325563"/>
          </a:xfrm>
        </p:spPr>
        <p:txBody>
          <a:bodyPr/>
          <a:p>
            <a:r>
              <a:rPr lang="en-US" altLang="ru-RU">
                <a:solidFill>
                  <a:schemeClr val="accent1">
                    <a:lumMod val="50000"/>
                  </a:schemeClr>
                </a:solidFill>
                <a:latin typeface="Verdana" panose="020B0604030504040204" charset="0"/>
                <a:cs typeface="Verdana" panose="020B0604030504040204" charset="0"/>
              </a:rPr>
              <a:t>Saint Petersburg</a:t>
            </a:r>
            <a:endParaRPr lang="en-US" altLang="ru-RU">
              <a:solidFill>
                <a:schemeClr val="accent1">
                  <a:lumMod val="50000"/>
                </a:schemeClr>
              </a:solidFill>
              <a:latin typeface="Verdana" panose="020B0604030504040204" charset="0"/>
              <a:cs typeface="Verdana" panose="020B06040305040402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386715" y="1099820"/>
            <a:ext cx="7173595" cy="5465445"/>
          </a:xfrm>
        </p:spPr>
        <p:txBody>
          <a:bodyPr>
            <a:normAutofit lnSpcReduction="20000"/>
          </a:bodyPr>
          <a:p>
            <a:r>
              <a:rPr lang="en-US" altLang="ru-RU" sz="2400"/>
              <a:t>currently</a:t>
            </a:r>
            <a:r>
              <a:rPr lang="ru-RU" altLang="ru-RU" sz="2400"/>
              <a:t> - в настоящий момент</a:t>
            </a:r>
            <a:endParaRPr lang="en-US" altLang="ru-RU" sz="2400"/>
          </a:p>
          <a:p>
            <a:r>
              <a:rPr lang="en-US" altLang="ru-RU" sz="2400"/>
              <a:t>famous for</a:t>
            </a:r>
            <a:r>
              <a:rPr lang="ru-RU" altLang="en-US" sz="2400"/>
              <a:t> - знаменит (чем-то)</a:t>
            </a:r>
            <a:endParaRPr lang="en-US" altLang="ru-RU" sz="2400"/>
          </a:p>
          <a:p>
            <a:r>
              <a:rPr lang="en-US" altLang="ru-RU" sz="2400"/>
              <a:t>canals</a:t>
            </a:r>
            <a:r>
              <a:rPr lang="ru-RU" altLang="en-US" sz="2400"/>
              <a:t> - каналы</a:t>
            </a:r>
            <a:endParaRPr lang="en-US" altLang="ru-RU" sz="2400"/>
          </a:p>
          <a:p>
            <a:r>
              <a:rPr lang="en-US" altLang="ru-RU" sz="2400"/>
              <a:t>the Hermitage Museum</a:t>
            </a:r>
            <a:r>
              <a:rPr lang="ru-RU" altLang="en-US" sz="2400"/>
              <a:t> - Эрмитаж</a:t>
            </a:r>
            <a:endParaRPr lang="en-US" altLang="ru-RU" sz="2400"/>
          </a:p>
          <a:p>
            <a:r>
              <a:rPr lang="en-US" altLang="ru-RU" sz="2400"/>
              <a:t>art collections</a:t>
            </a:r>
            <a:r>
              <a:rPr lang="ru-RU" altLang="en-US" sz="2400"/>
              <a:t> - коллекции предметов искусства</a:t>
            </a:r>
            <a:endParaRPr lang="en-US" altLang="ru-RU" sz="2400"/>
          </a:p>
          <a:p>
            <a:r>
              <a:rPr lang="en-US" altLang="ru-RU" sz="2400"/>
              <a:t>incredible</a:t>
            </a:r>
            <a:r>
              <a:rPr lang="ru-RU" altLang="en-US" sz="2400"/>
              <a:t> - невероятный</a:t>
            </a:r>
            <a:endParaRPr lang="en-US" altLang="ru-RU" sz="2400"/>
          </a:p>
          <a:p>
            <a:r>
              <a:rPr lang="en-US" altLang="ru-RU" sz="2400"/>
              <a:t>was amazed</a:t>
            </a:r>
            <a:r>
              <a:rPr lang="ru-RU" altLang="en-US" sz="2400"/>
              <a:t> - был изумлён</a:t>
            </a:r>
            <a:endParaRPr lang="en-US" altLang="ru-RU" sz="2400"/>
          </a:p>
          <a:p>
            <a:r>
              <a:rPr lang="en-US" altLang="ru-RU" sz="2400"/>
              <a:t>paintings</a:t>
            </a:r>
            <a:r>
              <a:rPr lang="ru-RU" altLang="en-US" sz="2400"/>
              <a:t> - живописные полотна</a:t>
            </a:r>
            <a:endParaRPr lang="en-US" altLang="ru-RU" sz="2400"/>
          </a:p>
          <a:p>
            <a:r>
              <a:rPr lang="en-US" altLang="ru-RU" sz="2400"/>
              <a:t>stunning views</a:t>
            </a:r>
            <a:r>
              <a:rPr lang="ru-RU" altLang="en-US" sz="2400"/>
              <a:t> - потрясающие виды</a:t>
            </a:r>
            <a:endParaRPr lang="en-US" altLang="ru-RU" sz="2400"/>
          </a:p>
          <a:p>
            <a:r>
              <a:rPr lang="en-US" altLang="ru-RU" sz="2400"/>
              <a:t>local pastries</a:t>
            </a:r>
            <a:r>
              <a:rPr lang="ru-RU" altLang="en-US" sz="2400"/>
              <a:t> - местная выпечка</a:t>
            </a:r>
            <a:endParaRPr lang="ru-RU" altLang="en-US" sz="2400"/>
          </a:p>
          <a:p>
            <a:r>
              <a:rPr lang="en-US" altLang="ru-RU" sz="2400">
                <a:solidFill>
                  <a:schemeClr val="tx2">
                    <a:lumMod val="50000"/>
                  </a:schemeClr>
                </a:solidFill>
                <a:latin typeface="+mj-lt"/>
                <a:cs typeface="+mj-lt"/>
                <a:sym typeface="+mn-ea"/>
              </a:rPr>
              <a:t>Peterhof</a:t>
            </a:r>
            <a:r>
              <a:rPr lang="ru-RU" altLang="en-US" sz="2400">
                <a:solidFill>
                  <a:schemeClr val="tx2">
                    <a:lumMod val="50000"/>
                  </a:schemeClr>
                </a:solidFill>
                <a:latin typeface="+mj-lt"/>
                <a:cs typeface="+mj-lt"/>
                <a:sym typeface="+mn-ea"/>
              </a:rPr>
              <a:t> - Петергоф</a:t>
            </a:r>
            <a:endParaRPr lang="en-US" altLang="ru-RU" sz="2400">
              <a:solidFill>
                <a:schemeClr val="tx2">
                  <a:lumMod val="50000"/>
                </a:schemeClr>
              </a:solidFill>
              <a:latin typeface="+mj-lt"/>
              <a:cs typeface="+mj-lt"/>
            </a:endParaRPr>
          </a:p>
          <a:p>
            <a:endParaRPr lang="en-US" altLang="ru-RU"/>
          </a:p>
          <a:p>
            <a:endParaRPr lang="en-US" altLang="ru-RU"/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386715" y="5230495"/>
            <a:ext cx="626364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sz="2400">
                <a:solidFill>
                  <a:schemeClr val="tx2">
                    <a:lumMod val="50000"/>
                  </a:schemeClr>
                </a:solidFill>
                <a:latin typeface="+mj-lt"/>
                <a:cs typeface="+mj-lt"/>
              </a:rPr>
              <a:t>known for</a:t>
            </a:r>
            <a:r>
              <a:rPr lang="ru-RU" altLang="en-US" sz="2400">
                <a:solidFill>
                  <a:schemeClr val="tx2">
                    <a:lumMod val="50000"/>
                  </a:schemeClr>
                </a:solidFill>
                <a:latin typeface="+mj-lt"/>
                <a:cs typeface="+mj-lt"/>
              </a:rPr>
              <a:t> - известен (чем-то)</a:t>
            </a:r>
            <a:endParaRPr lang="en-US" altLang="ru-RU" sz="2400">
              <a:solidFill>
                <a:schemeClr val="tx2">
                  <a:lumMod val="50000"/>
                </a:schemeClr>
              </a:solidFill>
              <a:latin typeface="+mj-lt"/>
              <a:cs typeface="+mj-lt"/>
            </a:endParaRPr>
          </a:p>
          <a:p>
            <a:r>
              <a:rPr lang="en-US" altLang="ru-RU" sz="2400">
                <a:solidFill>
                  <a:schemeClr val="tx2">
                    <a:lumMod val="50000"/>
                  </a:schemeClr>
                </a:solidFill>
                <a:latin typeface="+mj-lt"/>
                <a:cs typeface="+mj-lt"/>
              </a:rPr>
              <a:t>gardens and fountains</a:t>
            </a:r>
            <a:r>
              <a:rPr lang="ru-RU" altLang="en-US" sz="2400">
                <a:solidFill>
                  <a:schemeClr val="tx2">
                    <a:lumMod val="50000"/>
                  </a:schemeClr>
                </a:solidFill>
                <a:latin typeface="+mj-lt"/>
                <a:cs typeface="+mj-lt"/>
              </a:rPr>
              <a:t> - сады и фонтаны</a:t>
            </a:r>
            <a:endParaRPr lang="en-US" altLang="ru-RU" sz="2400">
              <a:solidFill>
                <a:schemeClr val="tx2">
                  <a:lumMod val="50000"/>
                </a:schemeClr>
              </a:solidFill>
              <a:latin typeface="+mj-lt"/>
              <a:cs typeface="+mj-lt"/>
            </a:endParaRPr>
          </a:p>
          <a:p>
            <a:r>
              <a:rPr lang="en-US" altLang="ru-RU" sz="2400">
                <a:solidFill>
                  <a:schemeClr val="tx2">
                    <a:lumMod val="50000"/>
                  </a:schemeClr>
                </a:solidFill>
                <a:latin typeface="+mj-lt"/>
                <a:cs typeface="+mj-lt"/>
              </a:rPr>
              <a:t>sharing adventures</a:t>
            </a:r>
            <a:r>
              <a:rPr lang="ru-RU" altLang="en-US" sz="2400">
                <a:solidFill>
                  <a:schemeClr val="tx2">
                    <a:lumMod val="50000"/>
                  </a:schemeClr>
                </a:solidFill>
                <a:latin typeface="+mj-lt"/>
                <a:cs typeface="+mj-lt"/>
              </a:rPr>
              <a:t> - делиться приключениями</a:t>
            </a:r>
            <a:endParaRPr lang="ru-RU" altLang="en-US" sz="2400">
              <a:solidFill>
                <a:schemeClr val="tx2">
                  <a:lumMod val="50000"/>
                </a:schemeClr>
              </a:solidFill>
              <a:latin typeface="+mj-lt"/>
              <a:cs typeface="+mj-lt"/>
            </a:endParaRP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7112000" y="4989830"/>
            <a:ext cx="4762500" cy="1679575"/>
          </a:xfrm>
          <a:prstGeom prst="rect">
            <a:avLst/>
          </a:prstGeom>
        </p:spPr>
        <p:txBody>
          <a:bodyPr wrap="square">
            <a:noAutofit/>
          </a:bodyPr>
          <a:p>
            <a:r>
              <a:rPr lang="en-US" altLang="zh-CN" sz="20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A. Dmitry is in St. Petersburg. </a:t>
            </a:r>
            <a:endParaRPr lang="en-US" altLang="zh-CN" sz="20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  <a:p>
            <a:r>
              <a:rPr lang="en-US" altLang="zh-CN" sz="20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B. Dmitry is on holiday with his family. </a:t>
            </a:r>
            <a:endParaRPr lang="en-US" altLang="zh-CN" sz="20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  <a:p>
            <a:r>
              <a:rPr lang="en-US" altLang="zh-CN" sz="20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C. Dmitry visited the Hermitage Museum. </a:t>
            </a:r>
            <a:endParaRPr lang="en-US" altLang="zh-CN" sz="20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  <a:p>
            <a:r>
              <a:rPr lang="en-US" altLang="zh-CN" sz="20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D. The pirozhki were filled with fruit. </a:t>
            </a:r>
            <a:endParaRPr lang="en-US" altLang="zh-CN" sz="20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  <a:p>
            <a:r>
              <a:rPr lang="en-US" altLang="zh-CN" sz="20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E. Dmitry enjoyed visiting Peterhof.</a:t>
            </a:r>
            <a:endParaRPr lang="en-US" altLang="zh-CN" sz="20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8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Текстовое поле 6"/>
          <p:cNvSpPr txBox="1"/>
          <p:nvPr/>
        </p:nvSpPr>
        <p:spPr>
          <a:xfrm>
            <a:off x="2101850" y="635000"/>
            <a:ext cx="5356225" cy="501078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algn="ctr">
              <a:lnSpc>
                <a:spcPts val="1800"/>
              </a:lnSpc>
              <a:spcBef>
                <a:spcPts val="1900"/>
              </a:spcBef>
              <a:spcAft>
                <a:spcPts val="900"/>
              </a:spcAft>
            </a:pPr>
            <a:r>
              <a:rPr lang="en-US" altLang="zh-CN" sz="1900" b="1">
                <a:solidFill>
                  <a:srgbClr val="0F1115"/>
                </a:solidFill>
                <a:latin typeface="quote-cjk-patch"/>
                <a:ea typeface="quote-cjk-patch"/>
              </a:rPr>
              <a:t>«Собери фразу» (соедини начало и конец предложения)</a:t>
            </a:r>
            <a:endParaRPr lang="en-US" altLang="zh-CN" sz="1900" b="1">
              <a:solidFill>
                <a:srgbClr val="0F1115"/>
              </a:solidFill>
              <a:latin typeface="quote-cjk-patch"/>
              <a:ea typeface="quote-cjk-patch"/>
            </a:endParaRPr>
          </a:p>
          <a:p>
            <a:pPr marL="0" indent="0" algn="ctr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altLang="en-US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 </a:t>
            </a:r>
            <a:r>
              <a:rPr lang="en-US" altLang="zh-CN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St. Petersburg is famous for...</a:t>
            </a:r>
            <a:endParaRPr lang="en-US" altLang="zh-CN" sz="2400" b="0" i="0">
              <a:solidFill>
                <a:srgbClr val="0F1115"/>
              </a:solidFill>
              <a:latin typeface="Gabriola" panose="04040605051002020D02" charset="0"/>
              <a:ea typeface="quote-cjk-patch"/>
              <a:cs typeface="Gabriola" panose="04040605051002020D02" charset="0"/>
            </a:endParaRPr>
          </a:p>
          <a:p>
            <a:pPr marL="0" indent="0" algn="ctr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a) ...filled with cabbage and meat.</a:t>
            </a:r>
            <a:endParaRPr lang="en-US" altLang="zh-CN" sz="2400" b="0" i="0">
              <a:solidFill>
                <a:srgbClr val="0F1115"/>
              </a:solidFill>
              <a:latin typeface="Gabriola" panose="04040605051002020D02" charset="0"/>
              <a:ea typeface="quote-cjk-patch"/>
              <a:cs typeface="Gabriola" panose="04040605051002020D02" charset="0"/>
            </a:endParaRPr>
          </a:p>
          <a:p>
            <a:pPr marL="0" indent="0" algn="ctr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2.</a:t>
            </a:r>
            <a:r>
              <a:rPr lang="en-US" altLang="zh-CN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The Hermitage Museum is...</a:t>
            </a:r>
            <a:endParaRPr lang="en-US" altLang="zh-CN" sz="2400" b="0" i="0">
              <a:solidFill>
                <a:srgbClr val="0F1115"/>
              </a:solidFill>
              <a:latin typeface="Gabriola" panose="04040605051002020D02" charset="0"/>
              <a:ea typeface="quote-cjk-patch"/>
              <a:cs typeface="Gabriola" panose="04040605051002020D02" charset="0"/>
            </a:endParaRPr>
          </a:p>
          <a:p>
            <a:pPr marL="0" indent="0" algn="ctr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b) ...beautiful gardens and fountains.</a:t>
            </a:r>
            <a:endParaRPr lang="en-US" altLang="zh-CN" sz="2400" b="0" i="0">
              <a:solidFill>
                <a:srgbClr val="0F1115"/>
              </a:solidFill>
              <a:latin typeface="Gabriola" panose="04040605051002020D02" charset="0"/>
              <a:ea typeface="quote-cjk-patch"/>
              <a:cs typeface="Gabriola" panose="04040605051002020D02" charset="0"/>
            </a:endParaRPr>
          </a:p>
          <a:p>
            <a:pPr marL="0" indent="0" algn="ctr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3. </a:t>
            </a:r>
            <a:r>
              <a:rPr lang="en-US" altLang="zh-CN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Pirozhki are...</a:t>
            </a:r>
            <a:endParaRPr lang="en-US" altLang="zh-CN" sz="2400" b="0" i="0">
              <a:solidFill>
                <a:srgbClr val="0F1115"/>
              </a:solidFill>
              <a:latin typeface="Gabriola" panose="04040605051002020D02" charset="0"/>
              <a:ea typeface="quote-cjk-patch"/>
              <a:cs typeface="Gabriola" panose="04040605051002020D02" charset="0"/>
            </a:endParaRPr>
          </a:p>
          <a:p>
            <a:pPr marL="0" indent="0" algn="ctr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c) ...its canals and historic buildings.</a:t>
            </a:r>
            <a:endParaRPr lang="en-US" altLang="zh-CN" sz="2400" b="0" i="0">
              <a:solidFill>
                <a:srgbClr val="0F1115"/>
              </a:solidFill>
              <a:latin typeface="Gabriola" panose="04040605051002020D02" charset="0"/>
              <a:ea typeface="quote-cjk-patch"/>
              <a:cs typeface="Gabriola" panose="04040605051002020D02" charset="0"/>
            </a:endParaRPr>
          </a:p>
          <a:p>
            <a:pPr marL="0" indent="0" algn="ctr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4. </a:t>
            </a:r>
            <a:r>
              <a:rPr lang="en-US" altLang="zh-CN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Peterhof is known for...</a:t>
            </a:r>
            <a:endParaRPr lang="en-US" altLang="zh-CN" sz="2400" b="0" i="0">
              <a:solidFill>
                <a:srgbClr val="0F1115"/>
              </a:solidFill>
              <a:latin typeface="Gabriola" panose="04040605051002020D02" charset="0"/>
              <a:ea typeface="quote-cjk-patch"/>
              <a:cs typeface="Gabriola" panose="04040605051002020D02" charset="0"/>
            </a:endParaRPr>
          </a:p>
          <a:p>
            <a:pPr marL="0" indent="0" algn="ctr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0" i="0">
                <a:solidFill>
                  <a:srgbClr val="0F1115"/>
                </a:solidFill>
                <a:latin typeface="Gabriola" panose="04040605051002020D02" charset="0"/>
                <a:ea typeface="quote-cjk-patch"/>
                <a:cs typeface="Gabriola" panose="04040605051002020D02" charset="0"/>
              </a:rPr>
              <a:t>d) ...one of the largest museums in the world.</a:t>
            </a:r>
            <a:endParaRPr lang="en-US" altLang="zh-CN" sz="2400" b="0" i="0">
              <a:solidFill>
                <a:srgbClr val="0F1115"/>
              </a:solidFill>
              <a:latin typeface="Gabriola" panose="04040605051002020D02" charset="0"/>
              <a:ea typeface="quote-cjk-patch"/>
              <a:cs typeface="Gabriola" panose="04040605051002020D02" charset="0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7521575" y="635000"/>
            <a:ext cx="4297680" cy="49129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en-US" altLang="en-US" b="1" i="1">
                <a:latin typeface="Comic Sans MS" panose="030F0702030302020204" charset="0"/>
                <a:cs typeface="Comic Sans MS" panose="030F0702030302020204" charset="0"/>
              </a:rPr>
              <a:t>Заполни</a:t>
            </a:r>
            <a:r>
              <a:rPr lang="en-US" altLang="ru-RU" b="1" i="1">
                <a:latin typeface="Comic Sans MS" panose="030F0702030302020204" charset="0"/>
                <a:cs typeface="Comic Sans MS" panose="030F0702030302020204" charset="0"/>
              </a:rPr>
              <a:t> </a:t>
            </a:r>
            <a:r>
              <a:rPr lang="en-US" altLang="en-US" b="1" i="1">
                <a:latin typeface="Comic Sans MS" panose="030F0702030302020204" charset="0"/>
                <a:cs typeface="Comic Sans MS" panose="030F0702030302020204" charset="0"/>
              </a:rPr>
              <a:t>пропуски</a:t>
            </a:r>
            <a:r>
              <a:rPr lang="en-US" altLang="ru-RU" b="1" i="1">
                <a:latin typeface="Comic Sans MS" panose="030F0702030302020204" charset="0"/>
                <a:cs typeface="Comic Sans MS" panose="030F0702030302020204" charset="0"/>
              </a:rPr>
              <a:t> (</a:t>
            </a:r>
            <a:r>
              <a:rPr lang="en-US" altLang="en-US" b="1" i="1">
                <a:latin typeface="Comic Sans MS" panose="030F0702030302020204" charset="0"/>
                <a:cs typeface="Comic Sans MS" panose="030F0702030302020204" charset="0"/>
              </a:rPr>
              <a:t>слова</a:t>
            </a:r>
            <a:r>
              <a:rPr lang="en-US" altLang="ru-RU" b="1" i="1">
                <a:latin typeface="Comic Sans MS" panose="030F0702030302020204" charset="0"/>
                <a:cs typeface="Comic Sans MS" panose="030F0702030302020204" charset="0"/>
              </a:rPr>
              <a:t> </a:t>
            </a:r>
            <a:r>
              <a:rPr lang="en-US" altLang="en-US" b="1" i="1">
                <a:latin typeface="Comic Sans MS" panose="030F0702030302020204" charset="0"/>
                <a:cs typeface="Comic Sans MS" panose="030F0702030302020204" charset="0"/>
              </a:rPr>
              <a:t>даны</a:t>
            </a:r>
            <a:r>
              <a:rPr lang="en-US" altLang="ru-RU" b="1" i="1">
                <a:latin typeface="Comic Sans MS" panose="030F0702030302020204" charset="0"/>
                <a:cs typeface="Comic Sans MS" panose="030F0702030302020204" charset="0"/>
              </a:rPr>
              <a:t> </a:t>
            </a:r>
            <a:r>
              <a:rPr lang="en-US" altLang="en-US" b="1" i="1">
                <a:latin typeface="Comic Sans MS" panose="030F0702030302020204" charset="0"/>
                <a:cs typeface="Comic Sans MS" panose="030F0702030302020204" charset="0"/>
              </a:rPr>
              <a:t>в</a:t>
            </a:r>
            <a:r>
              <a:rPr lang="en-US" altLang="ru-RU" b="1" i="1">
                <a:latin typeface="Comic Sans MS" panose="030F0702030302020204" charset="0"/>
                <a:cs typeface="Comic Sans MS" panose="030F0702030302020204" charset="0"/>
              </a:rPr>
              <a:t> </a:t>
            </a:r>
            <a:r>
              <a:rPr lang="en-US" altLang="en-US" b="1" i="1">
                <a:latin typeface="Comic Sans MS" panose="030F0702030302020204" charset="0"/>
                <a:cs typeface="Comic Sans MS" panose="030F0702030302020204" charset="0"/>
              </a:rPr>
              <a:t>скобках</a:t>
            </a:r>
            <a:r>
              <a:rPr lang="en-US" altLang="ru-RU" b="1" i="1">
                <a:latin typeface="Comic Sans MS" panose="030F0702030302020204" charset="0"/>
                <a:cs typeface="Comic Sans MS" panose="030F0702030302020204" charset="0"/>
              </a:rPr>
              <a:t>)</a:t>
            </a:r>
            <a:endParaRPr lang="en-US" altLang="ru-RU" b="1" i="1">
              <a:latin typeface="Comic Sans MS" panose="030F0702030302020204" charset="0"/>
              <a:cs typeface="Comic Sans MS" panose="030F0702030302020204" charset="0"/>
            </a:endParaRPr>
          </a:p>
          <a:p>
            <a:pPr algn="ctr"/>
            <a:endParaRPr lang="en-US" altLang="ru-RU" b="1" i="1">
              <a:latin typeface="Comic Sans MS" panose="030F0702030302020204" charset="0"/>
              <a:cs typeface="Comic Sans MS" panose="030F0702030302020204" charset="0"/>
            </a:endParaRPr>
          </a:p>
          <a:p>
            <a:pPr algn="ctr">
              <a:lnSpc>
                <a:spcPct val="120000"/>
              </a:lnSpc>
            </a:pPr>
            <a:r>
              <a:rPr lang="en-US" altLang="ru-RU"/>
              <a:t>Dmitry is in St. Petersburg with his ________ (friends / family). They visited the ________ (Hermitage / Kremlin) Museum. They saw paintings by ________ (Rembrandt / Picasso) and Van Gogh. They walked along the ________ (Neva / Volga) River. They ate delicious ________ (pirozhki / blini). The next day they went to ________ (Peterhof / Moscow) to see the gardens.</a:t>
            </a:r>
            <a:endParaRPr lang="ru-RU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68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1880" y="236855"/>
            <a:ext cx="3618230" cy="700405"/>
          </a:xfr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p>
            <a:r>
              <a:rPr lang="en-US" altLang="en-US" i="1">
                <a:solidFill>
                  <a:schemeClr val="tx2">
                    <a:lumMod val="50000"/>
                  </a:schemeClr>
                </a:solidFill>
                <a:latin typeface="Gabriola" panose="04040605051002020D02" charset="0"/>
                <a:cs typeface="Gabriola" panose="04040605051002020D02" charset="0"/>
              </a:rPr>
              <a:t>HOMEWORK</a:t>
            </a:r>
            <a:endParaRPr lang="en-US" altLang="en-US" i="1">
              <a:solidFill>
                <a:schemeClr val="tx2">
                  <a:lumMod val="50000"/>
                </a:schemeClr>
              </a:solidFill>
              <a:latin typeface="Gabriola" panose="04040605051002020D02" charset="0"/>
              <a:cs typeface="Gabriola" panose="04040605051002020D02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601595" y="937260"/>
            <a:ext cx="9187180" cy="4351655"/>
          </a:xfrm>
        </p:spPr>
        <p:txBody>
          <a:bodyPr>
            <a:normAutofit lnSpcReduction="20000"/>
          </a:bodyPr>
          <a:p>
            <a:pPr>
              <a:lnSpc>
                <a:spcPct val="90000"/>
              </a:lnSpc>
            </a:pPr>
            <a:endParaRPr lang="en-US" altLang="ru-RU"/>
          </a:p>
          <a:p>
            <a:pPr>
              <a:lnSpc>
                <a:spcPct val="100000"/>
              </a:lnSpc>
            </a:pPr>
            <a:r>
              <a:rPr lang="en-US" altLang="ru-RU"/>
              <a:t>1. What other places of interest do you know in Saint Petersburg? </a:t>
            </a:r>
            <a:endParaRPr lang="en-US" altLang="ru-RU"/>
          </a:p>
          <a:p>
            <a:pPr>
              <a:lnSpc>
                <a:spcPct val="100000"/>
              </a:lnSpc>
            </a:pPr>
            <a:r>
              <a:rPr lang="en-US" altLang="ru-RU"/>
              <a:t>2. Which of them would you like to visit (have you visited)?</a:t>
            </a:r>
            <a:endParaRPr lang="en-US" altLang="ru-RU"/>
          </a:p>
          <a:p>
            <a:pPr>
              <a:lnSpc>
                <a:spcPct val="100000"/>
              </a:lnSpc>
            </a:pPr>
            <a:r>
              <a:rPr lang="en-US" altLang="ru-RU"/>
              <a:t>3. Would you prefer to visit an art museum or a palace with gardens? Why?</a:t>
            </a:r>
            <a:endParaRPr lang="en-US" altLang="ru-RU"/>
          </a:p>
          <a:p>
            <a:pPr>
              <a:lnSpc>
                <a:spcPct val="60000"/>
              </a:lnSpc>
            </a:pPr>
            <a:endParaRPr lang="en-US" altLang="ru-RU"/>
          </a:p>
          <a:p>
            <a:pPr>
              <a:lnSpc>
                <a:spcPct val="60000"/>
              </a:lnSpc>
            </a:pPr>
            <a:r>
              <a:rPr lang="en-US" altLang="ru-RU"/>
              <a:t>4. What local food would you like to try in St. Petersburg?</a:t>
            </a:r>
            <a:endParaRPr lang="en-US" altLang="ru-RU"/>
          </a:p>
          <a:p>
            <a:pPr>
              <a:lnSpc>
                <a:spcPct val="60000"/>
              </a:lnSpc>
            </a:pPr>
            <a:endParaRPr lang="en-US" altLang="ru-RU"/>
          </a:p>
          <a:p>
            <a:pPr>
              <a:lnSpc>
                <a:spcPct val="80000"/>
              </a:lnSpc>
            </a:pPr>
            <a:r>
              <a:rPr lang="en-US" altLang="ru-RU"/>
              <a:t>5. Do you like travelling with friends? What are the advantages?</a:t>
            </a:r>
            <a:endParaRPr lang="en-US" alt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2728</Words>
  <Application>WPS Presentation</Application>
  <PresentationFormat>宽屏</PresentationFormat>
  <Paragraphs>104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3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MS PGothic</vt:lpstr>
      <vt:lpstr>Impact</vt:lpstr>
      <vt:lpstr>Gabriola</vt:lpstr>
      <vt:lpstr>Verdana</vt:lpstr>
      <vt:lpstr>Times New Roman</vt:lpstr>
      <vt:lpstr>quote-cjk-patch</vt:lpstr>
      <vt:lpstr>Segoe Print</vt:lpstr>
      <vt:lpstr>Consolas</vt:lpstr>
      <vt:lpstr>Comic Sans MS</vt:lpstr>
      <vt:lpstr>Office Theme</vt:lpstr>
      <vt:lpstr>PowerPoint 演示文稿</vt:lpstr>
      <vt:lpstr>Big Ben song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 Крест�</cp:lastModifiedBy>
  <cp:revision>4</cp:revision>
  <dcterms:created xsi:type="dcterms:W3CDTF">2025-07-23T00:59:00Z</dcterms:created>
  <dcterms:modified xsi:type="dcterms:W3CDTF">2026-02-01T03:40:06Z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1049-12.2.0.23196</vt:lpwstr>
  </property>
  <property fmtid="{D5CDD505-2E9C-101B-9397-08002B2CF9AE}" pid="3" name="ICV">
    <vt:lpwstr>85B3BE56D4354C9C93FF399F7C124A89_11</vt:lpwstr>
  </property>
</Properties>
</file>