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258" r:id="rId4"/>
    <p:sldId id="257" r:id="rId5"/>
    <p:sldId id="259" r:id="rId6"/>
    <p:sldId id="261" r:id="rId7"/>
    <p:sldId id="260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  <a:srgbClr val="B2B2B2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/>
            </a:gs>
            <a:gs pos="0">
              <a:schemeClr val="accent1">
                <a:lumMod val="25000"/>
                <a:lumOff val="75000"/>
              </a:schemeClr>
            </a:gs>
            <a:gs pos="100000">
              <a:schemeClr val="accent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1556013276_img_20190423_165209_0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90" y="250190"/>
            <a:ext cx="11870055" cy="6209665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612515" y="1262380"/>
            <a:ext cx="53670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ru-RU" sz="7200" b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Russian Cities</a:t>
            </a:r>
            <a:endParaRPr lang="en-US" altLang="ru-RU" sz="7200" b="1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597650" y="2579370"/>
            <a:ext cx="3807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600">
                <a:solidFill>
                  <a:srgbClr val="00B050"/>
                </a:solidFill>
                <a:latin typeface="MS PGothic" panose="020B0600070205080204" charset="-128"/>
                <a:ea typeface="MS PGothic" panose="020B0600070205080204" charset="-128"/>
                <a:cs typeface="Impact" panose="020B0806030902050204" charset="0"/>
              </a:rPr>
              <a:t>Lesson 39</a:t>
            </a:r>
            <a:endParaRPr lang="en-US" altLang="en-US" sz="3600">
              <a:solidFill>
                <a:srgbClr val="00B050"/>
              </a:solidFill>
              <a:latin typeface="MS PGothic" panose="020B0600070205080204" charset="-128"/>
              <a:ea typeface="MS PGothic" panose="020B0600070205080204" charset="-128"/>
              <a:cs typeface="Impact" panose="020B080603090205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en-US" altLang="ru-RU"/>
              <a:t>Big Ben song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51865" y="1263650"/>
            <a:ext cx="4303395" cy="3921125"/>
          </a:xfrm>
        </p:spPr>
        <p:txBody>
          <a:bodyPr>
            <a:normAutofit fontScale="25000"/>
          </a:bodyPr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Big Ben is not a person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Big Ben is not a clock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Big Ben is not a tower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It's a bell: ding dong (^2)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ru-RU" sz="32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A Science museum, to learn about space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Astronauts, rockets, awesome place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At the British Museum you can see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Egyptian mummies; it's free! (^2)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ru-RU"/>
          </a:p>
          <a:p>
            <a:endParaRPr lang="en-US" altLang="ru-RU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443855" y="420370"/>
            <a:ext cx="6485890" cy="5777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700 species in London Zoo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Reptiles*, Amphibians, Invertebrates too *[1st time only]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Penguins waddle, crocodiles snap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No you can't stroke a crocodile on your lap! (^2)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Round and round goes The London Eye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It's 130 meters high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Buckingham Palace is where The Queen sleeps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And The Prime Minister at Downing Street. (^2)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If you're tired, and need to eat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get fish n chips and a cup of tea.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0000">
              <a:schemeClr val="accent1">
                <a:alpha val="65000"/>
              </a:schemeClr>
            </a:gs>
            <a:gs pos="0">
              <a:schemeClr val="accent1">
                <a:lumMod val="25000"/>
                <a:lumOff val="75000"/>
              </a:schemeClr>
            </a:gs>
            <a:gs pos="100000">
              <a:schemeClr val="accent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6590" y="258445"/>
            <a:ext cx="4994275" cy="1325880"/>
          </a:xfrm>
        </p:spPr>
        <p:txBody>
          <a:bodyPr/>
          <a:p>
            <a:r>
              <a:rPr lang="en-US" altLang="en-US"/>
              <a:t>CITY PLACES</a:t>
            </a:r>
            <a:endParaRPr lang="en-US" altLang="en-US"/>
          </a:p>
        </p:txBody>
      </p:sp>
      <p:pic>
        <p:nvPicPr>
          <p:cNvPr id="4" name="Замещающее содержимое 3" descr="6ae66eaf7b7455dab88e781db3c32bb0"/>
          <p:cNvPicPr>
            <a:picLocks noChangeAspect="1"/>
          </p:cNvPicPr>
          <p:nvPr>
            <p:ph idx="1"/>
          </p:nvPr>
        </p:nvPicPr>
        <p:blipFill>
          <a:blip r:embed="rId1"/>
          <a:srcRect t="43447" b="38846"/>
          <a:stretch>
            <a:fillRect/>
          </a:stretch>
        </p:blipFill>
        <p:spPr>
          <a:xfrm>
            <a:off x="133985" y="3091180"/>
            <a:ext cx="6294755" cy="1577340"/>
          </a:xfrm>
          <a:prstGeom prst="rect">
            <a:avLst/>
          </a:prstGeom>
        </p:spPr>
      </p:pic>
      <p:pic>
        <p:nvPicPr>
          <p:cNvPr id="5" name="Замещающее содержимое 3" descr="6ae66eaf7b7455dab88e781db3c32bb0"/>
          <p:cNvPicPr>
            <a:picLocks noChangeAspect="1"/>
          </p:cNvPicPr>
          <p:nvPr/>
        </p:nvPicPr>
        <p:blipFill>
          <a:blip r:embed="rId1"/>
          <a:srcRect l="-310" t="61433" r="310" b="19588"/>
          <a:stretch>
            <a:fillRect/>
          </a:stretch>
        </p:blipFill>
        <p:spPr>
          <a:xfrm>
            <a:off x="6289675" y="1345565"/>
            <a:ext cx="5871845" cy="1577340"/>
          </a:xfrm>
          <a:prstGeom prst="rect">
            <a:avLst/>
          </a:prstGeom>
        </p:spPr>
      </p:pic>
      <p:pic>
        <p:nvPicPr>
          <p:cNvPr id="6" name="Замещающее содержимое 3" descr="6ae66eaf7b7455dab88e781db3c32bb0"/>
          <p:cNvPicPr>
            <a:picLocks noChangeAspect="1"/>
          </p:cNvPicPr>
          <p:nvPr/>
        </p:nvPicPr>
        <p:blipFill>
          <a:blip r:embed="rId1"/>
          <a:srcRect t="24042" b="57245"/>
          <a:stretch>
            <a:fillRect/>
          </a:stretch>
        </p:blipFill>
        <p:spPr>
          <a:xfrm>
            <a:off x="3166110" y="4962525"/>
            <a:ext cx="6294755" cy="1666875"/>
          </a:xfrm>
          <a:prstGeom prst="rect">
            <a:avLst/>
          </a:prstGeom>
        </p:spPr>
      </p:pic>
      <p:pic>
        <p:nvPicPr>
          <p:cNvPr id="7" name="Замещающее содержимое 3" descr="6ae66eaf7b7455dab88e781db3c32bb0"/>
          <p:cNvPicPr>
            <a:picLocks noChangeAspect="1"/>
          </p:cNvPicPr>
          <p:nvPr/>
        </p:nvPicPr>
        <p:blipFill>
          <a:blip r:embed="rId1"/>
          <a:srcRect t="5778" b="75481"/>
          <a:stretch>
            <a:fillRect/>
          </a:stretch>
        </p:blipFill>
        <p:spPr>
          <a:xfrm>
            <a:off x="206375" y="1313815"/>
            <a:ext cx="6083300" cy="1612900"/>
          </a:xfrm>
          <a:prstGeom prst="rect">
            <a:avLst/>
          </a:prstGeom>
        </p:spPr>
      </p:pic>
      <p:pic>
        <p:nvPicPr>
          <p:cNvPr id="8" name="Замещающее содержимое 3" descr="6ae66eaf7b7455dab88e781db3c32bb0"/>
          <p:cNvPicPr>
            <a:picLocks noChangeAspect="1"/>
          </p:cNvPicPr>
          <p:nvPr/>
        </p:nvPicPr>
        <p:blipFill>
          <a:blip r:embed="rId1"/>
          <a:srcRect l="-310" t="80094" r="310" b="-2481"/>
          <a:stretch>
            <a:fillRect/>
          </a:stretch>
        </p:blipFill>
        <p:spPr>
          <a:xfrm>
            <a:off x="6428740" y="3045460"/>
            <a:ext cx="5666740" cy="17951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 descr="moscow-city-skyline-vector-9574044"/>
          <p:cNvPicPr>
            <a:picLocks noChangeAspect="1"/>
          </p:cNvPicPr>
          <p:nvPr/>
        </p:nvPicPr>
        <p:blipFill>
          <a:blip r:embed="rId1"/>
          <a:srcRect t="16407" b="35750"/>
          <a:stretch>
            <a:fillRect/>
          </a:stretch>
        </p:blipFill>
        <p:spPr>
          <a:xfrm>
            <a:off x="184150" y="3576955"/>
            <a:ext cx="11823700" cy="32810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9925" y="174625"/>
            <a:ext cx="6312535" cy="866775"/>
          </a:xfrm>
        </p:spPr>
        <p:txBody>
          <a:bodyPr/>
          <a:p>
            <a:r>
              <a:rPr lang="en-US" altLang="ru-RU" sz="3200">
                <a:sym typeface="+mn-ea"/>
              </a:rPr>
              <a:t>Moscow: The Heart of Russia</a:t>
            </a:r>
            <a:endParaRPr lang="en-US" altLang="ru-RU" sz="3200"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84835" y="632460"/>
            <a:ext cx="8321675" cy="4434840"/>
          </a:xfrm>
        </p:spPr>
        <p:txBody>
          <a:bodyPr>
            <a:normAutofit fontScale="50000"/>
          </a:bodyPr>
          <a:p>
            <a:pPr>
              <a:lnSpc>
                <a:spcPct val="100000"/>
              </a:lnSpc>
            </a:pPr>
            <a:endParaRPr lang="en-US" altLang="ru-RU"/>
          </a:p>
          <a:p>
            <a:pPr>
              <a:lnSpc>
                <a:spcPct val="100000"/>
              </a:lnSpc>
            </a:pPr>
            <a:r>
              <a:rPr lang="en-US" altLang="ru-RU" b="1"/>
              <a:t>Moscow is the </a:t>
            </a:r>
            <a:r>
              <a:rPr lang="en-US" altLang="ru-RU" b="1">
                <a:highlight>
                  <a:srgbClr val="FFFF00"/>
                </a:highlight>
              </a:rPr>
              <a:t>capital</a:t>
            </a:r>
            <a:r>
              <a:rPr lang="en-US" altLang="ru-RU" b="1"/>
              <a:t> of Russia and one of the largest cities in the world. It is a city where history and </a:t>
            </a:r>
            <a:r>
              <a:rPr lang="en-US" altLang="ru-RU" b="1">
                <a:highlight>
                  <a:srgbClr val="FFFF00"/>
                </a:highlight>
              </a:rPr>
              <a:t>modern</a:t>
            </a:r>
            <a:r>
              <a:rPr lang="en-US" altLang="ru-RU" b="1"/>
              <a:t> life meet. The most</a:t>
            </a:r>
            <a:r>
              <a:rPr lang="en-US" altLang="ru-RU" b="1">
                <a:highlight>
                  <a:srgbClr val="FFFF00"/>
                </a:highlight>
              </a:rPr>
              <a:t> famous</a:t>
            </a:r>
            <a:r>
              <a:rPr lang="en-US" altLang="ru-RU" b="1"/>
              <a:t> place in Moscow is Red </a:t>
            </a:r>
            <a:r>
              <a:rPr lang="en-US" altLang="ru-RU" b="1">
                <a:highlight>
                  <a:srgbClr val="FFFF00"/>
                </a:highlight>
              </a:rPr>
              <a:t>Square</a:t>
            </a:r>
            <a:r>
              <a:rPr lang="en-US" altLang="ru-RU" b="1"/>
              <a:t>. Here you can see the beautiful St. Basil's </a:t>
            </a:r>
            <a:r>
              <a:rPr lang="en-US" altLang="ru-RU" b="1">
                <a:highlight>
                  <a:srgbClr val="FFFF00"/>
                </a:highlight>
              </a:rPr>
              <a:t>Cathedral </a:t>
            </a:r>
            <a:r>
              <a:rPr lang="en-US" altLang="ru-RU" b="1"/>
              <a:t>with its colorful </a:t>
            </a:r>
            <a:r>
              <a:rPr lang="en-US" altLang="ru-RU" b="1">
                <a:highlight>
                  <a:srgbClr val="FFFF00"/>
                </a:highlight>
              </a:rPr>
              <a:t>domes</a:t>
            </a:r>
            <a:r>
              <a:rPr lang="en-US" altLang="ru-RU" b="1"/>
              <a:t>. It looks like a fairy-tale building!</a:t>
            </a:r>
            <a:endParaRPr lang="en-US" altLang="ru-RU" b="1"/>
          </a:p>
          <a:p>
            <a:pPr>
              <a:lnSpc>
                <a:spcPct val="100000"/>
              </a:lnSpc>
            </a:pPr>
            <a:r>
              <a:rPr lang="en-US" altLang="ru-RU" b="1"/>
              <a:t>Next to Red Square is the Kremlin, the historical center of</a:t>
            </a:r>
            <a:r>
              <a:rPr lang="en-US" altLang="ru-RU" b="1">
                <a:highlight>
                  <a:srgbClr val="FFFF00"/>
                </a:highlight>
              </a:rPr>
              <a:t> power.</a:t>
            </a:r>
            <a:r>
              <a:rPr lang="en-US" altLang="ru-RU" b="1"/>
              <a:t> The Kremlin walls are red and very old. Inside, there are museums, churches, and the President's office. Another important place is the Bolshoi Theatre. It is </a:t>
            </a:r>
            <a:r>
              <a:rPr lang="en-US" altLang="ru-RU" b="1">
                <a:highlight>
                  <a:srgbClr val="FFFF00"/>
                </a:highlight>
              </a:rPr>
              <a:t>famous</a:t>
            </a:r>
            <a:r>
              <a:rPr lang="en-US" altLang="ru-RU" b="1"/>
              <a:t> for ballet and opera. People from all over the world come here to see </a:t>
            </a:r>
            <a:r>
              <a:rPr lang="en-US" altLang="ru-RU" b="1">
                <a:highlight>
                  <a:srgbClr val="FFFF00"/>
                </a:highlight>
              </a:rPr>
              <a:t>performances</a:t>
            </a:r>
            <a:r>
              <a:rPr lang="en-US" altLang="ru-RU" b="1"/>
              <a:t>.</a:t>
            </a:r>
            <a:endParaRPr lang="en-US" altLang="ru-RU" b="1"/>
          </a:p>
          <a:p>
            <a:pPr>
              <a:lnSpc>
                <a:spcPct val="100000"/>
              </a:lnSpc>
            </a:pPr>
            <a:r>
              <a:rPr lang="en-US" altLang="ru-RU" b="1"/>
              <a:t>Moscow has many </a:t>
            </a:r>
            <a:r>
              <a:rPr lang="en-US" altLang="ru-RU" b="1">
                <a:highlight>
                  <a:srgbClr val="FFFF00"/>
                </a:highlight>
              </a:rPr>
              <a:t>modern </a:t>
            </a:r>
            <a:r>
              <a:rPr lang="en-US" altLang="ru-RU" b="1"/>
              <a:t>parts too. The Moscow City district has very tall, shiny </a:t>
            </a:r>
            <a:r>
              <a:rPr lang="en-US" altLang="ru-RU" b="1">
                <a:highlight>
                  <a:srgbClr val="FFFF00"/>
                </a:highlight>
              </a:rPr>
              <a:t>skyscrapers</a:t>
            </a:r>
            <a:r>
              <a:rPr lang="en-US" altLang="ru-RU" b="1"/>
              <a:t>. The city is also green – there are many parks like Gorky</a:t>
            </a:r>
            <a:r>
              <a:rPr lang="ru-RU" altLang="en-US" b="1"/>
              <a:t> </a:t>
            </a:r>
            <a:r>
              <a:rPr lang="en-US" altLang="ru-RU" b="1"/>
              <a:t> Park where people walk, cycle, and relax. In winter, you can skate on the ice rinks.</a:t>
            </a:r>
            <a:endParaRPr lang="en-US" altLang="ru-RU" b="1"/>
          </a:p>
          <a:p>
            <a:pPr>
              <a:lnSpc>
                <a:spcPct val="100000"/>
              </a:lnSpc>
            </a:pPr>
            <a:r>
              <a:rPr lang="en-US" altLang="ru-RU" b="1"/>
              <a:t>The Moskva River flows through the city. You can take </a:t>
            </a:r>
            <a:r>
              <a:rPr lang="en-US" altLang="ru-RU" b="1">
                <a:highlight>
                  <a:srgbClr val="FFFF00"/>
                </a:highlight>
              </a:rPr>
              <a:t>a boat trip</a:t>
            </a:r>
            <a:r>
              <a:rPr lang="en-US" altLang="ru-RU" b="1"/>
              <a:t> to see Moscow from the water. The metro in Moscow is not just transport; it is like an underground</a:t>
            </a:r>
            <a:r>
              <a:rPr lang="en-US" altLang="ru-RU" b="1">
                <a:highlight>
                  <a:srgbClr val="FFFF00"/>
                </a:highlight>
              </a:rPr>
              <a:t> palace </a:t>
            </a:r>
            <a:r>
              <a:rPr lang="en-US" altLang="ru-RU" b="1"/>
              <a:t>with marble, </a:t>
            </a:r>
            <a:r>
              <a:rPr lang="en-US" altLang="ru-RU" b="1">
                <a:highlight>
                  <a:srgbClr val="FFFF00"/>
                </a:highlight>
              </a:rPr>
              <a:t>chandeliers</a:t>
            </a:r>
            <a:r>
              <a:rPr lang="en-US" altLang="ru-RU" b="1"/>
              <a:t>, and </a:t>
            </a:r>
            <a:r>
              <a:rPr lang="en-US" altLang="ru-RU" b="1">
                <a:highlight>
                  <a:srgbClr val="FFFF00"/>
                </a:highlight>
              </a:rPr>
              <a:t>mosaics</a:t>
            </a:r>
            <a:r>
              <a:rPr lang="en-US" altLang="ru-RU" b="1"/>
              <a:t>.</a:t>
            </a:r>
            <a:endParaRPr lang="en-US" altLang="ru-RU" b="1"/>
          </a:p>
          <a:p>
            <a:pPr>
              <a:lnSpc>
                <a:spcPct val="100000"/>
              </a:lnSpc>
            </a:pPr>
            <a:r>
              <a:rPr lang="en-US" altLang="ru-RU" b="1"/>
              <a:t>Moscow is always busy, day and night. It is a city of students, businesspeople,</a:t>
            </a:r>
            <a:r>
              <a:rPr lang="ru-RU" altLang="en-US" b="1"/>
              <a:t>   </a:t>
            </a:r>
            <a:r>
              <a:rPr lang="en-US" altLang="ru-RU" b="1"/>
              <a:t> artists, and tourists. It can be very cold in winter, but very warm and sunny in summer. Moscow is a city that </a:t>
            </a:r>
            <a:r>
              <a:rPr lang="ru-RU" altLang="en-US" b="1"/>
              <a:t>          </a:t>
            </a:r>
            <a:r>
              <a:rPr lang="en-US" altLang="ru-RU" b="1"/>
              <a:t>never sleeps and always welcomes its</a:t>
            </a:r>
            <a:r>
              <a:rPr lang="en-US" altLang="ru-RU" b="1">
                <a:highlight>
                  <a:srgbClr val="FFFF00"/>
                </a:highlight>
              </a:rPr>
              <a:t> guests.</a:t>
            </a:r>
            <a:endParaRPr lang="en-US" altLang="ru-RU" b="1">
              <a:highlight>
                <a:srgbClr val="FFFF00"/>
              </a:highlight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8906510" y="706755"/>
            <a:ext cx="3166745" cy="3463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/>
              <a:t>capital</a:t>
            </a:r>
            <a:r>
              <a:rPr lang="ru-RU" altLang="en-US"/>
              <a:t> - столица</a:t>
            </a:r>
            <a:endParaRPr lang="en-US" altLang="en-US"/>
          </a:p>
          <a:p>
            <a:r>
              <a:rPr lang="en-US" altLang="en-US"/>
              <a:t>modern</a:t>
            </a:r>
            <a:r>
              <a:rPr lang="ru-RU" altLang="en-US"/>
              <a:t>- современный</a:t>
            </a:r>
            <a:endParaRPr lang="en-US" altLang="en-US"/>
          </a:p>
          <a:p>
            <a:r>
              <a:rPr lang="en-US" altLang="en-US"/>
              <a:t>famous</a:t>
            </a:r>
            <a:r>
              <a:rPr lang="ru-RU" altLang="en-US"/>
              <a:t> - известный</a:t>
            </a:r>
            <a:endParaRPr lang="en-US" altLang="en-US"/>
          </a:p>
          <a:p>
            <a:r>
              <a:rPr lang="en-US" altLang="en-US"/>
              <a:t>square</a:t>
            </a:r>
            <a:r>
              <a:rPr lang="ru-RU" altLang="en-US"/>
              <a:t> - площадь</a:t>
            </a:r>
            <a:endParaRPr lang="en-US" altLang="en-US"/>
          </a:p>
          <a:p>
            <a:r>
              <a:rPr lang="en-US" altLang="en-US"/>
              <a:t>cathedral</a:t>
            </a:r>
            <a:r>
              <a:rPr lang="ru-RU" altLang="en-US"/>
              <a:t> - собор</a:t>
            </a:r>
            <a:endParaRPr lang="en-US" altLang="en-US"/>
          </a:p>
          <a:p>
            <a:r>
              <a:rPr lang="en-US" altLang="en-US"/>
              <a:t>domes</a:t>
            </a:r>
            <a:r>
              <a:rPr lang="ru-RU" altLang="en-US"/>
              <a:t> - купола</a:t>
            </a:r>
            <a:endParaRPr lang="ru-RU" altLang="en-US"/>
          </a:p>
          <a:p>
            <a:r>
              <a:rPr lang="en-US" altLang="en-US"/>
              <a:t>power - </a:t>
            </a:r>
            <a:r>
              <a:rPr lang="ru-RU" altLang="en-US"/>
              <a:t>власть</a:t>
            </a:r>
            <a:endParaRPr lang="en-US" altLang="en-US"/>
          </a:p>
          <a:p>
            <a:r>
              <a:rPr lang="en-US" altLang="en-US"/>
              <a:t>performances</a:t>
            </a:r>
            <a:r>
              <a:rPr lang="ru-RU" altLang="en-US"/>
              <a:t> - спектакли</a:t>
            </a:r>
            <a:endParaRPr lang="en-US" altLang="en-US"/>
          </a:p>
          <a:p>
            <a:r>
              <a:rPr lang="en-US" altLang="en-US"/>
              <a:t>skyscrapers</a:t>
            </a:r>
            <a:r>
              <a:rPr lang="ru-RU" altLang="en-US"/>
              <a:t> - небоскрёбы</a:t>
            </a:r>
            <a:endParaRPr lang="en-US" altLang="en-US"/>
          </a:p>
          <a:p>
            <a:r>
              <a:rPr lang="en-US" altLang="en-US"/>
              <a:t>a boat trip</a:t>
            </a:r>
            <a:r>
              <a:rPr lang="ru-RU" altLang="en-US"/>
              <a:t> - лодочная прогулка</a:t>
            </a:r>
            <a:endParaRPr lang="en-US" altLang="en-US"/>
          </a:p>
          <a:p>
            <a:r>
              <a:rPr lang="en-US" altLang="en-US"/>
              <a:t>palace</a:t>
            </a:r>
            <a:r>
              <a:rPr lang="ru-RU" altLang="en-US"/>
              <a:t> - дворец</a:t>
            </a:r>
            <a:endParaRPr lang="en-US" altLang="en-US"/>
          </a:p>
          <a:p>
            <a:r>
              <a:rPr lang="en-US" altLang="en-US"/>
              <a:t>marble</a:t>
            </a:r>
            <a:r>
              <a:rPr lang="ru-RU" altLang="en-US"/>
              <a:t> - мрамор</a:t>
            </a:r>
            <a:endParaRPr lang="en-US" altLang="en-US"/>
          </a:p>
          <a:p>
            <a:r>
              <a:rPr lang="en-US" altLang="en-US"/>
              <a:t>chandeliers</a:t>
            </a:r>
            <a:r>
              <a:rPr lang="ru-RU" altLang="en-US"/>
              <a:t> - канделябры</a:t>
            </a:r>
            <a:endParaRPr lang="en-US" altLang="en-US"/>
          </a:p>
          <a:p>
            <a:r>
              <a:rPr lang="en-US" altLang="en-US"/>
              <a:t>mosaics</a:t>
            </a:r>
            <a:r>
              <a:rPr lang="ru-RU" altLang="en-US"/>
              <a:t> - мозаика</a:t>
            </a:r>
            <a:endParaRPr lang="en-US" altLang="en-US"/>
          </a:p>
          <a:p>
            <a:r>
              <a:rPr lang="en-US" altLang="en-US"/>
              <a:t>guests</a:t>
            </a:r>
            <a:r>
              <a:rPr lang="ru-RU" altLang="en-US"/>
              <a:t> - гости</a:t>
            </a:r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alpha val="65000"/>
              </a:schemeClr>
            </a:gs>
            <a:gs pos="0">
              <a:schemeClr val="accent1">
                <a:lumMod val="25000"/>
                <a:lumOff val="75000"/>
              </a:schemeClr>
            </a:gs>
            <a:gs pos="100000">
              <a:schemeClr val="accent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80" y="66675"/>
            <a:ext cx="6972935" cy="4637405"/>
          </a:xfrm>
        </p:spPr>
        <p:txBody>
          <a:bodyPr>
            <a:noAutofit/>
          </a:bodyPr>
          <a:p>
            <a:r>
              <a:rPr lang="en-US" altLang="ru-RU" sz="2400">
                <a:highlight>
                  <a:srgbClr val="FFFF00"/>
                </a:highlight>
              </a:rPr>
              <a:t> </a:t>
            </a:r>
            <a:r>
              <a:rPr lang="en-US" altLang="en-US" sz="2400">
                <a:highlight>
                  <a:srgbClr val="FFFF00"/>
                </a:highlight>
              </a:rPr>
              <a:t>Верно</a:t>
            </a:r>
            <a:r>
              <a:rPr lang="en-US" altLang="ru-RU" sz="2400">
                <a:highlight>
                  <a:srgbClr val="FFFF00"/>
                </a:highlight>
              </a:rPr>
              <a:t>/</a:t>
            </a:r>
            <a:r>
              <a:rPr lang="en-US" altLang="en-US" sz="2400">
                <a:highlight>
                  <a:srgbClr val="FFFF00"/>
                </a:highlight>
              </a:rPr>
              <a:t>Неверно</a:t>
            </a:r>
            <a:r>
              <a:rPr lang="en-US" altLang="ru-RU" sz="2400">
                <a:highlight>
                  <a:srgbClr val="FFFF00"/>
                </a:highlight>
              </a:rPr>
              <a:t> (True/False)</a:t>
            </a:r>
            <a:br>
              <a:rPr lang="en-US" altLang="ru-RU" sz="2400">
                <a:highlight>
                  <a:srgbClr val="FFFF00"/>
                </a:highlight>
              </a:rPr>
            </a:br>
            <a:br>
              <a:rPr lang="en-US" altLang="ru-RU" sz="2000"/>
            </a:br>
            <a:r>
              <a:rPr lang="en-US" altLang="ru-RU" sz="2000"/>
              <a:t>Moscow is the capital of Russia. </a:t>
            </a:r>
            <a:br>
              <a:rPr lang="en-US" altLang="ru-RU" sz="2000"/>
            </a:br>
            <a:br>
              <a:rPr lang="en-US" altLang="ru-RU" sz="2000"/>
            </a:br>
            <a:r>
              <a:rPr lang="en-US" altLang="ru-RU" sz="2000"/>
              <a:t>St. Basil's Cathedral is located inside the Kremlin walls. </a:t>
            </a:r>
            <a:br>
              <a:rPr lang="en-US" altLang="ru-RU" sz="2000"/>
            </a:br>
            <a:br>
              <a:rPr lang="en-US" altLang="ru-RU" sz="2000"/>
            </a:br>
            <a:r>
              <a:rPr lang="en-US" altLang="ru-RU" sz="2000"/>
              <a:t>The Moscow metro looks like an ordinary underground. </a:t>
            </a:r>
            <a:br>
              <a:rPr lang="en-US" altLang="ru-RU" sz="2000"/>
            </a:br>
            <a:br>
              <a:rPr lang="en-US" altLang="ru-RU" sz="2000"/>
            </a:br>
            <a:r>
              <a:rPr lang="en-US" altLang="ru-RU" sz="2000"/>
              <a:t>Moscow City is an area with old historical buildings. </a:t>
            </a:r>
            <a:br>
              <a:rPr lang="en-US" altLang="ru-RU" sz="2000"/>
            </a:br>
            <a:br>
              <a:rPr lang="en-US" altLang="ru-RU" sz="2000"/>
            </a:br>
            <a:r>
              <a:rPr lang="en-US" altLang="ru-RU" sz="2000"/>
              <a:t>You can skate in Moscow parks in winter. </a:t>
            </a:r>
            <a:br>
              <a:rPr lang="en-US" altLang="ru-RU" sz="2000"/>
            </a:br>
            <a:br>
              <a:rPr lang="en-US" altLang="ru-RU" sz="2000"/>
            </a:br>
            <a:r>
              <a:rPr lang="en-US" altLang="ru-RU" sz="2000"/>
              <a:t>The Moskva River does not flow through the city. </a:t>
            </a:r>
            <a:endParaRPr lang="en-US" altLang="ru-RU" sz="2000"/>
          </a:p>
        </p:txBody>
      </p:sp>
      <p:pic>
        <p:nvPicPr>
          <p:cNvPr id="4" name="Замещающее содержимое 3" descr="4ce537360c664b5e995de9df479a7d27"/>
          <p:cNvPicPr>
            <a:picLocks noChangeAspect="1"/>
          </p:cNvPicPr>
          <p:nvPr>
            <p:ph idx="1"/>
          </p:nvPr>
        </p:nvPicPr>
        <p:blipFill>
          <a:blip r:embed="rId1"/>
          <a:srcRect l="17573" r="16295" b="7573"/>
          <a:stretch>
            <a:fillRect/>
          </a:stretch>
        </p:blipFill>
        <p:spPr>
          <a:xfrm>
            <a:off x="6421755" y="258445"/>
            <a:ext cx="5354955" cy="468312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5" name="Текстовое поле 4"/>
          <p:cNvSpPr txBox="1"/>
          <p:nvPr/>
        </p:nvSpPr>
        <p:spPr>
          <a:xfrm>
            <a:off x="170180" y="4523740"/>
            <a:ext cx="11448415" cy="1503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400" b="1">
                <a:highlight>
                  <a:srgbClr val="FFFF00"/>
                </a:highlight>
              </a:rPr>
              <a:t>Заполни</a:t>
            </a:r>
            <a:r>
              <a:rPr lang="en-US" altLang="ru-RU" sz="2400" b="1">
                <a:highlight>
                  <a:srgbClr val="FFFF00"/>
                </a:highlight>
              </a:rPr>
              <a:t> </a:t>
            </a:r>
            <a:r>
              <a:rPr lang="en-US" altLang="en-US" sz="2400" b="1">
                <a:highlight>
                  <a:srgbClr val="FFFF00"/>
                </a:highlight>
              </a:rPr>
              <a:t>пропуски</a:t>
            </a:r>
            <a:r>
              <a:rPr lang="en-US" altLang="ru-RU" sz="2400" b="1">
                <a:highlight>
                  <a:srgbClr val="FFFF00"/>
                </a:highlight>
              </a:rPr>
              <a:t> (</a:t>
            </a:r>
            <a:r>
              <a:rPr lang="en-US" altLang="en-US" sz="2400" b="1">
                <a:highlight>
                  <a:srgbClr val="FFFF00"/>
                </a:highlight>
              </a:rPr>
              <a:t>слова</a:t>
            </a:r>
            <a:r>
              <a:rPr lang="en-US" altLang="ru-RU" sz="2400" b="1">
                <a:highlight>
                  <a:srgbClr val="FFFF00"/>
                </a:highlight>
              </a:rPr>
              <a:t> </a:t>
            </a:r>
            <a:r>
              <a:rPr lang="en-US" altLang="en-US" sz="2400" b="1">
                <a:highlight>
                  <a:srgbClr val="FFFF00"/>
                </a:highlight>
              </a:rPr>
              <a:t>даны</a:t>
            </a:r>
            <a:r>
              <a:rPr lang="en-US" altLang="ru-RU" sz="2400" b="1">
                <a:highlight>
                  <a:srgbClr val="FFFF00"/>
                </a:highlight>
              </a:rPr>
              <a:t> </a:t>
            </a:r>
            <a:r>
              <a:rPr lang="en-US" altLang="en-US" sz="2400" b="1">
                <a:highlight>
                  <a:srgbClr val="FFFF00"/>
                </a:highlight>
              </a:rPr>
              <a:t>в</a:t>
            </a:r>
            <a:r>
              <a:rPr lang="en-US" altLang="ru-RU" sz="2400" b="1">
                <a:highlight>
                  <a:srgbClr val="FFFF00"/>
                </a:highlight>
              </a:rPr>
              <a:t> </a:t>
            </a:r>
            <a:r>
              <a:rPr lang="en-US" altLang="en-US" sz="2400" b="1">
                <a:highlight>
                  <a:srgbClr val="FFFF00"/>
                </a:highlight>
              </a:rPr>
              <a:t>скобках</a:t>
            </a:r>
            <a:r>
              <a:rPr lang="en-US" altLang="ru-RU" sz="2400" b="1">
                <a:highlight>
                  <a:srgbClr val="FFFF00"/>
                </a:highlight>
              </a:rPr>
              <a:t>)</a:t>
            </a:r>
            <a:endParaRPr lang="en-US" altLang="ru-RU" sz="2400" b="1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endParaRPr lang="en-US" altLang="ru-RU" sz="2400" b="1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en-US" altLang="ru-RU" sz="2000"/>
              <a:t>Moscow is the ______ (capital / city) of Russia. The most famous ______ (square / street) is Red Square. St. Basil's Cathedral looks like a ______ (fairy-tale / modern) building. The Moscow metro is very ______ (beautiful / simple) with chandeliers and mosaics. In ______ (winter / autumn), you can skate in the parks.</a:t>
            </a:r>
            <a:endParaRPr lang="en-US" altLang="ru-RU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3"/>
            </a:gs>
            <a:gs pos="0">
              <a:schemeClr val="accent3">
                <a:lumMod val="25000"/>
                <a:lumOff val="75000"/>
              </a:schemeClr>
            </a:gs>
            <a:gs pos="100000">
              <a:schemeClr val="accent3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Замещающее содержимое 3" descr="c08b40ec-d861-4341-8fa9-96dc956d928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07175" y="503555"/>
            <a:ext cx="5306695" cy="53066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Текстовое поле 4"/>
          <p:cNvSpPr txBox="1"/>
          <p:nvPr/>
        </p:nvSpPr>
        <p:spPr>
          <a:xfrm>
            <a:off x="445135" y="4658995"/>
            <a:ext cx="66846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7. Would you like to visit Moscow? Why or why not?</a:t>
            </a:r>
            <a:endParaRPr lang="en-US" altLang="ru-RU"/>
          </a:p>
          <a:p>
            <a:endParaRPr lang="en-US" altLang="ru-RU"/>
          </a:p>
          <a:p>
            <a:r>
              <a:rPr lang="en-US" altLang="ru-RU"/>
              <a:t>8. What place in Moscow sounds the most interesting to you?</a:t>
            </a:r>
            <a:endParaRPr lang="en-US" altLang="ru-RU"/>
          </a:p>
          <a:p>
            <a:endParaRPr lang="en-US" altLang="ru-RU"/>
          </a:p>
          <a:p>
            <a:r>
              <a:rPr lang="en-US" altLang="ru-RU"/>
              <a:t>9.Do you prefer historical places (like the Kremlin) or modern places (like Moscow City)? Why?</a:t>
            </a:r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45135" y="1322705"/>
            <a:ext cx="583501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1.What is the most famous square in Moscow?</a:t>
            </a:r>
            <a:endParaRPr lang="en-US" altLang="ru-RU"/>
          </a:p>
          <a:p>
            <a:endParaRPr lang="en-US" altLang="ru-RU"/>
          </a:p>
          <a:p>
            <a:r>
              <a:rPr lang="en-US" altLang="ru-RU"/>
              <a:t>2.How would you describe St. Basil's Cathedral?</a:t>
            </a:r>
            <a:endParaRPr lang="en-US" altLang="ru-RU"/>
          </a:p>
          <a:p>
            <a:endParaRPr lang="en-US" altLang="ru-RU"/>
          </a:p>
          <a:p>
            <a:r>
              <a:rPr lang="en-US" altLang="ru-RU"/>
              <a:t>3. What can you find inside the Kremlin?</a:t>
            </a:r>
            <a:endParaRPr lang="en-US" altLang="ru-RU"/>
          </a:p>
          <a:p>
            <a:endParaRPr lang="en-US" altLang="ru-RU"/>
          </a:p>
          <a:p>
            <a:r>
              <a:rPr lang="en-US" altLang="ru-RU"/>
              <a:t>4. Why is the Bolshoi Theatre famous?</a:t>
            </a:r>
            <a:endParaRPr lang="en-US" altLang="ru-RU"/>
          </a:p>
          <a:p>
            <a:endParaRPr lang="en-US" altLang="ru-RU"/>
          </a:p>
          <a:p>
            <a:r>
              <a:rPr lang="en-US" altLang="ru-RU"/>
              <a:t>5. What can people do in Gorky Park?</a:t>
            </a:r>
            <a:endParaRPr lang="en-US" altLang="ru-RU"/>
          </a:p>
          <a:p>
            <a:endParaRPr lang="en-US" altLang="ru-RU"/>
          </a:p>
          <a:p>
            <a:r>
              <a:rPr lang="en-US" altLang="ru-RU"/>
              <a:t>6. What is special about the Moscow metro?</a:t>
            </a:r>
            <a:endParaRPr lang="ru-RU" alt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42925" y="145415"/>
            <a:ext cx="4378960" cy="10610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en-US" sz="6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Homework</a:t>
            </a:r>
            <a:endParaRPr lang="en-US" altLang="en-US" sz="66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3394</Words>
  <Application>WPS Presentation</Application>
  <PresentationFormat>宽屏</PresentationFormat>
  <Paragraphs>83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37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Arial Black</vt:lpstr>
      <vt:lpstr>Arial Narrow</vt:lpstr>
      <vt:lpstr>Cambria Math</vt:lpstr>
      <vt:lpstr>Candara</vt:lpstr>
      <vt:lpstr>Consolas</vt:lpstr>
      <vt:lpstr>Century Schoolbook</vt:lpstr>
      <vt:lpstr>Century Gothic</vt:lpstr>
      <vt:lpstr>Century</vt:lpstr>
      <vt:lpstr>Constantia</vt:lpstr>
      <vt:lpstr>Franklin Gothic Heavy</vt:lpstr>
      <vt:lpstr>Franklin Gothic Medium Cond</vt:lpstr>
      <vt:lpstr>Franklin Gothic Demi Cond</vt:lpstr>
      <vt:lpstr>Gabriola</vt:lpstr>
      <vt:lpstr>Haettenschweiler</vt:lpstr>
      <vt:lpstr>Impact</vt:lpstr>
      <vt:lpstr>Lucida Console</vt:lpstr>
      <vt:lpstr>Verdana</vt:lpstr>
      <vt:lpstr>Comic Sans MS</vt:lpstr>
      <vt:lpstr>Courier New</vt:lpstr>
      <vt:lpstr>Mistral</vt:lpstr>
      <vt:lpstr>Monotype Corsiva</vt:lpstr>
      <vt:lpstr>MS Gothic</vt:lpstr>
      <vt:lpstr>MS PGothic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5</cp:revision>
  <dcterms:created xsi:type="dcterms:W3CDTF">2025-07-23T00:59:00Z</dcterms:created>
  <dcterms:modified xsi:type="dcterms:W3CDTF">2026-02-01T03:40:13Z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2F1D58E0F51345DFB350747BA1406C71_11</vt:lpwstr>
  </property>
</Properties>
</file>