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258" r:id="rId3"/>
    <p:sldId id="259" r:id="rId4"/>
    <p:sldId id="261" r:id="rId6"/>
    <p:sldId id="260" r:id="rId7"/>
    <p:sldId id="257" r:id="rId8"/>
    <p:sldId id="263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994E5-B16B-FD48-8707-57B1BB37580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/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11"/>
            </p:custDataLst>
          </p:nvPr>
        </p:nvSpPr>
        <p:spPr>
          <a:xfrm>
            <a:off x="12060464" y="-1"/>
            <a:ext cx="14605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5.jpeg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150"/>
            <a:ext cx="12192000" cy="50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1138794"/>
            <a:ext cx="5243608" cy="500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5" y="173736"/>
            <a:ext cx="3154680" cy="378561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088992" y="2179320"/>
            <a:ext cx="4662805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ru-RU" altLang="zh-CN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24</a:t>
            </a:r>
            <a:endParaRPr lang="ru-RU" altLang="en-US" sz="40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247005" y="2886075"/>
            <a:ext cx="20199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48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Test</a:t>
            </a:r>
            <a:endParaRPr lang="en-US" altLang="ru-RU" sz="48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ac8fdeb4aad613c6fd21cf89990cda22"/>
          <p:cNvPicPr>
            <a:picLocks noChangeAspect="1"/>
          </p:cNvPicPr>
          <p:nvPr>
            <p:ph sz="quarter" idx="14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-433705" y="-70485"/>
            <a:ext cx="16640175" cy="7057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85090" y="4664710"/>
            <a:ext cx="4465320" cy="1193165"/>
          </a:xfrm>
          <a:prstGeom prst="rect">
            <a:avLst/>
          </a:prstGeom>
          <a:solidFill>
            <a:srgbClr val="1D0726">
              <a:alpha val="70000"/>
            </a:srgbClr>
          </a:solidFill>
          <a:effectLst>
            <a:softEdge rad="177800"/>
          </a:effectLst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48590" y="2265680"/>
            <a:ext cx="5156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2. In her waters, deep and true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Lie the answers and a path for you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Dive down deep into her sound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But not too far or you'll be drowned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0" y="447040"/>
            <a:ext cx="5453380" cy="1541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1. Where the north wind meets the sea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There's a river full of memory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Sleep, my darling, safe and sound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For in this river, all is found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048375" y="2265680"/>
            <a:ext cx="54743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4. Where the north wind meets the sea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There's a mother full of memory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Come, my darling, homeward bound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When all is lost, then all is found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6122670" y="419735"/>
            <a:ext cx="5400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3.Yes, she will sing to those who'll hear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And in her song, all magic flows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But can you brave what you most fear?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Can you face what the river knows?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1815" y="4810125"/>
            <a:ext cx="3743960" cy="891540"/>
          </a:xfrm>
        </p:spPr>
        <p:txBody>
          <a:bodyPr>
            <a:noAutofit/>
          </a:bodyPr>
          <a:lstStyle/>
          <a:p>
            <a:r>
              <a:rPr lang="en-US" altLang="zh-CN" sz="400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All Is Found</a:t>
            </a:r>
            <a:endParaRPr lang="en-US" altLang="zh-CN" sz="400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>
            <a:fillRect/>
          </a:stretch>
        </p:blipFill>
        <p:spPr>
          <a:xfrm flipH="1">
            <a:off x="0" y="3164205"/>
            <a:ext cx="12192000" cy="3693795"/>
          </a:xfrm>
          <a:prstGeom prst="rect">
            <a:avLst/>
          </a:prstGeom>
        </p:spPr>
      </p:pic>
      <p:sp>
        <p:nvSpPr>
          <p:cNvPr id="8" name="矩形 5"/>
          <p:cNvSpPr/>
          <p:nvPr/>
        </p:nvSpPr>
        <p:spPr>
          <a:xfrm>
            <a:off x="6657340" y="238125"/>
            <a:ext cx="3984625" cy="139573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ru-RU" sz="4400" b="1" dirty="0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  <a:sym typeface="+mn-lt"/>
              </a:rPr>
              <a:t>Warm-up</a:t>
            </a:r>
            <a:endParaRPr lang="en-US" altLang="ru-RU" sz="4400" b="1" dirty="0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  <a:latin typeface="Comic Sans MS" panose="030F0702030302020204" charset="0"/>
              <a:ea typeface="Arial" panose="020B0604020202020204" pitchFamily="34" charset="0"/>
              <a:cs typeface="Comic Sans MS" panose="030F0702030302020204" charset="0"/>
              <a:sym typeface="+mn-lt"/>
            </a:endParaRPr>
          </a:p>
        </p:txBody>
      </p:sp>
      <p:pic>
        <p:nvPicPr>
          <p:cNvPr id="6" name="Изображение 5" descr="Which trip are you _ 1"/>
          <p:cNvPicPr>
            <a:picLocks noChangeAspect="1"/>
          </p:cNvPicPr>
          <p:nvPr/>
        </p:nvPicPr>
        <p:blipFill>
          <a:blip r:embed="rId2"/>
          <a:srcRect b="35167"/>
          <a:stretch>
            <a:fillRect/>
          </a:stretch>
        </p:blipFill>
        <p:spPr>
          <a:xfrm>
            <a:off x="147955" y="443865"/>
            <a:ext cx="6509385" cy="59696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Изображение 6" descr="Which trip are you _ 1"/>
          <p:cNvPicPr>
            <a:picLocks noChangeAspect="1"/>
          </p:cNvPicPr>
          <p:nvPr/>
        </p:nvPicPr>
        <p:blipFill>
          <a:blip r:embed="rId2"/>
          <a:srcRect t="64491" r="10884" b="3407"/>
          <a:stretch>
            <a:fillRect/>
          </a:stretch>
        </p:blipFill>
        <p:spPr>
          <a:xfrm>
            <a:off x="6657340" y="2029460"/>
            <a:ext cx="5300980" cy="2701290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235" y="106045"/>
            <a:ext cx="2056765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0"/>
          <a:stretch>
            <a:fillRect/>
          </a:stretch>
        </p:blipFill>
        <p:spPr>
          <a:xfrm>
            <a:off x="0" y="2975864"/>
            <a:ext cx="12192000" cy="38821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49" y="106045"/>
            <a:ext cx="2285369" cy="2742443"/>
          </a:xfrm>
          <a:prstGeom prst="rect">
            <a:avLst/>
          </a:prstGeom>
        </p:spPr>
      </p:pic>
      <p:sp>
        <p:nvSpPr>
          <p:cNvPr id="8" name="矩形 5"/>
          <p:cNvSpPr/>
          <p:nvPr/>
        </p:nvSpPr>
        <p:spPr>
          <a:xfrm>
            <a:off x="508000" y="247650"/>
            <a:ext cx="3799840" cy="93408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ru-RU" sz="2400" b="1" dirty="0">
                <a:solidFill>
                  <a:srgbClr val="FF0000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  <a:sym typeface="+mn-lt"/>
              </a:rPr>
              <a:t>True</a:t>
            </a:r>
            <a:r>
              <a:rPr lang="ru-RU" altLang="en-US" sz="2400" b="1" dirty="0">
                <a:solidFill>
                  <a:srgbClr val="FF0000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  <a:sym typeface="+mn-lt"/>
              </a:rPr>
              <a:t>/</a:t>
            </a:r>
            <a:r>
              <a:rPr lang="en-US" altLang="ru-RU" sz="2400" b="1" dirty="0">
                <a:solidFill>
                  <a:srgbClr val="FF0000"/>
                </a:solidFill>
                <a:latin typeface="Comic Sans MS" panose="030F0702030302020204" charset="0"/>
                <a:ea typeface="Arial" panose="020B0604020202020204" pitchFamily="34" charset="0"/>
                <a:cs typeface="Comic Sans MS" panose="030F0702030302020204" charset="0"/>
                <a:sym typeface="+mn-lt"/>
              </a:rPr>
              <a:t>False</a:t>
            </a:r>
            <a:endParaRPr lang="en-US" altLang="ru-RU" sz="2400" b="1" dirty="0">
              <a:solidFill>
                <a:srgbClr val="FF0000"/>
              </a:solidFill>
              <a:latin typeface="Comic Sans MS" panose="030F0702030302020204" charset="0"/>
              <a:ea typeface="Arial" panose="020B0604020202020204" pitchFamily="34" charset="0"/>
              <a:cs typeface="Comic Sans MS" panose="030F0702030302020204" charset="0"/>
              <a:sym typeface="+mn-lt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282190" y="1181735"/>
            <a:ext cx="7415530" cy="60928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Linda</a:t>
            </a:r>
            <a:endParaRPr lang="en-US" altLang="ru-RU" sz="2400" b="1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1. Linda likes practicing the piano.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2. Linda doesn’t enjoy playing the violin.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3. Linda collects stamps and coins.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4. Linda goes swimming now and again.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Mike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1. Mike lives far from the forest.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2. His favourite music is country.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3. 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Cooking is Mike’s hobby.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</a:rPr>
              <a:t>4. </a:t>
            </a:r>
            <a:r>
              <a:rPr lang="en-US" altLang="ru-RU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Mike enjoys science fiction books.</a:t>
            </a:r>
            <a:endParaRPr lang="en-US" altLang="ru-RU" sz="2400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12362180" cy="5288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1138794"/>
            <a:ext cx="5243608" cy="500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" y="88265"/>
            <a:ext cx="2682240" cy="32194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194560" y="1518920"/>
            <a:ext cx="6379210" cy="244030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Basis</a:t>
            </a:r>
            <a:r>
              <a:rPr lang="ru-RU" altLang="en-US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: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ru-RU" sz="2400" dirty="0">
                <a:latin typeface="Arial" panose="020B0604020202020204" pitchFamily="34" charset="0"/>
                <a:ea typeface="Arial" panose="020B0604020202020204" pitchFamily="34" charset="0"/>
              </a:rPr>
              <a:t>Copy, translate and learn the dialogue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 by heart</a:t>
            </a:r>
            <a:endParaRPr lang="en-US" altLang="zh-CN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(10 coins)</a:t>
            </a:r>
            <a:endParaRPr lang="en-US" altLang="zh-CN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Extra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: sing the song (video) 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 5 coins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ru-RU" alt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3811" y="614923"/>
            <a:ext cx="3854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latinLnBrk="1"/>
            <a:r>
              <a:rPr lang="en-US" altLang="en-US" sz="4400" b="1" i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en-US" altLang="en-US" sz="4400" b="1" i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Изображение 1" descr="загруженное (6)"/>
          <p:cNvPicPr>
            <a:picLocks noChangeAspect="1"/>
          </p:cNvPicPr>
          <p:nvPr/>
        </p:nvPicPr>
        <p:blipFill>
          <a:blip r:embed="rId4"/>
          <a:srcRect l="2046" t="1760" b="47162"/>
          <a:stretch>
            <a:fillRect/>
          </a:stretch>
        </p:blipFill>
        <p:spPr>
          <a:xfrm>
            <a:off x="66675" y="192405"/>
            <a:ext cx="9128760" cy="6739255"/>
          </a:xfrm>
          <a:prstGeom prst="rect">
            <a:avLst/>
          </a:prstGeom>
        </p:spPr>
      </p:pic>
      <p:pic>
        <p:nvPicPr>
          <p:cNvPr id="4" name="Изображение 3" descr="загруженное (6)"/>
          <p:cNvPicPr>
            <a:picLocks noChangeAspect="1"/>
          </p:cNvPicPr>
          <p:nvPr/>
        </p:nvPicPr>
        <p:blipFill>
          <a:blip r:embed="rId4"/>
          <a:srcRect l="50367" t="69247" r="3802" b="7853"/>
          <a:stretch>
            <a:fillRect/>
          </a:stretch>
        </p:blipFill>
        <p:spPr>
          <a:xfrm>
            <a:off x="9194800" y="4737735"/>
            <a:ext cx="2997200" cy="2120265"/>
          </a:xfrm>
          <a:prstGeom prst="rect">
            <a:avLst/>
          </a:prstGeom>
        </p:spPr>
      </p:pic>
      <p:pic>
        <p:nvPicPr>
          <p:cNvPr id="5" name="Изображение 4" descr="загруженное (6)"/>
          <p:cNvPicPr>
            <a:picLocks noChangeAspect="1"/>
          </p:cNvPicPr>
          <p:nvPr/>
        </p:nvPicPr>
        <p:blipFill>
          <a:blip r:embed="rId4"/>
          <a:srcRect t="67867" r="49685" b="7853"/>
          <a:stretch>
            <a:fillRect/>
          </a:stretch>
        </p:blipFill>
        <p:spPr>
          <a:xfrm>
            <a:off x="9018905" y="2726690"/>
            <a:ext cx="3173095" cy="2167890"/>
          </a:xfrm>
          <a:prstGeom prst="rect">
            <a:avLst/>
          </a:prstGeom>
        </p:spPr>
      </p:pic>
      <p:pic>
        <p:nvPicPr>
          <p:cNvPr id="6" name="Изображение 5" descr="загруженное (6)"/>
          <p:cNvPicPr>
            <a:picLocks noChangeAspect="1"/>
          </p:cNvPicPr>
          <p:nvPr/>
        </p:nvPicPr>
        <p:blipFill>
          <a:blip r:embed="rId4"/>
          <a:srcRect l="52832" t="52746" r="4274" b="30623"/>
          <a:stretch>
            <a:fillRect/>
          </a:stretch>
        </p:blipFill>
        <p:spPr>
          <a:xfrm>
            <a:off x="9018905" y="1059180"/>
            <a:ext cx="3173730" cy="1743075"/>
          </a:xfrm>
          <a:prstGeom prst="rect">
            <a:avLst/>
          </a:prstGeom>
        </p:spPr>
      </p:pic>
      <p:pic>
        <p:nvPicPr>
          <p:cNvPr id="7" name="Изображение 6" descr="загруженное (6)"/>
          <p:cNvPicPr>
            <a:picLocks noChangeAspect="1"/>
          </p:cNvPicPr>
          <p:nvPr/>
        </p:nvPicPr>
        <p:blipFill>
          <a:blip r:embed="rId4"/>
          <a:srcRect t="52746" r="50708" b="32142"/>
          <a:stretch>
            <a:fillRect/>
          </a:stretch>
        </p:blipFill>
        <p:spPr>
          <a:xfrm>
            <a:off x="8928100" y="142875"/>
            <a:ext cx="3169285" cy="13760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860"/>
            <a:ext cx="12362180" cy="5288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1138794"/>
            <a:ext cx="5243608" cy="500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" y="0"/>
            <a:ext cx="2682240" cy="32194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128520" y="1953260"/>
            <a:ext cx="6379210" cy="244030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Basis</a:t>
            </a:r>
            <a:r>
              <a:rPr lang="ru-RU" altLang="en-US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: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ru-RU" sz="2400" dirty="0">
                <a:latin typeface="Arial" panose="020B0604020202020204" pitchFamily="34" charset="0"/>
                <a:ea typeface="Arial" panose="020B0604020202020204" pitchFamily="34" charset="0"/>
              </a:rPr>
              <a:t>Do the exercises to the text. </a:t>
            </a:r>
            <a:endParaRPr lang="en-US" altLang="ru-RU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ru-RU" sz="2400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ru-RU" altLang="ru-RU" sz="2400" dirty="0">
                <a:latin typeface="Arial" panose="020B0604020202020204" pitchFamily="34" charset="0"/>
                <a:ea typeface="Arial" panose="020B0604020202020204" pitchFamily="34" charset="0"/>
              </a:rPr>
              <a:t>Первое упражнение - только цифра+буква </a:t>
            </a:r>
            <a:r>
              <a:rPr lang="en-US" altLang="ru-RU" sz="2400" dirty="0">
                <a:latin typeface="Arial" panose="020B0604020202020204" pitchFamily="34" charset="0"/>
                <a:ea typeface="Arial" panose="020B0604020202020204" pitchFamily="34" charset="0"/>
              </a:rPr>
              <a:t>T/F</a:t>
            </a:r>
            <a:r>
              <a:rPr lang="ru-RU" altLang="ru-RU" sz="2400" dirty="0">
                <a:latin typeface="Arial" panose="020B0604020202020204" pitchFamily="34" charset="0"/>
                <a:ea typeface="Arial" panose="020B0604020202020204" pitchFamily="34" charset="0"/>
              </a:rPr>
              <a:t>, второе упражнение - ПОЛНЫЙ ответ на вопрос </a:t>
            </a:r>
            <a:r>
              <a:rPr lang="en-US" altLang="ru-RU" sz="2400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US" altLang="zh-CN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(5-10 coins)</a:t>
            </a:r>
            <a:endParaRPr lang="en-US" altLang="zh-CN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</a:rPr>
              <a:t>Extra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: sing the song (video) 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altLang="zh-CN" sz="2400" dirty="0">
                <a:latin typeface="Arial" panose="020B0604020202020204" pitchFamily="34" charset="0"/>
                <a:ea typeface="Arial" panose="020B0604020202020204" pitchFamily="34" charset="0"/>
              </a:rPr>
              <a:t> 5 coins</a:t>
            </a:r>
            <a:r>
              <a:rPr lang="ru-RU" altLang="en-US" sz="2400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ru-RU" alt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3811" y="614923"/>
            <a:ext cx="3854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latinLnBrk="1"/>
            <a:r>
              <a:rPr lang="en-US" altLang="en-US" sz="4400" b="1" i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en-US" altLang="en-US" sz="4400" b="1" i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.xml><?xml version="1.0" encoding="utf-8"?>
<p:tagLst xmlns:p="http://schemas.openxmlformats.org/presentationml/2006/main">
  <p:tag name="KSO_WM_UNIT_VALUE" val="1410*179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0220_12*d*1"/>
  <p:tag name="KSO_WM_TEMPLATE_CATEGORY" val="custom"/>
  <p:tag name="KSO_WM_TEMPLATE_INDEX" val="20200220"/>
  <p:tag name="KSO_WM_UNIT_LAYERLEVEL" val="1"/>
  <p:tag name="KSO_WM_TAG_VERSION" val="1.0"/>
  <p:tag name="KSO_WM_BEAUTIFY_FLAG" val="#wm#"/>
  <p:tag name="KSO_WM_UNIT_SUPPORT_UNIT_TYPE" val="[&quot;all&quot;]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220_12*a*1"/>
  <p:tag name="KSO_WM_TEMPLATE_CATEGORY" val="custom"/>
  <p:tag name="KSO_WM_TEMPLATE_INDEX" val="2020022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Click here to add to the title"/>
</p:tagLst>
</file>

<file path=ppt/tags/tag12.xml><?xml version="1.0" encoding="utf-8"?>
<p:tagLst xmlns:p="http://schemas.openxmlformats.org/presentationml/2006/main">
  <p:tag name="KSO_WM_SLIDE_ID" val="custom20200220_12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2"/>
  <p:tag name="KSO_WM_SLIDE_SIZE" val="897*433"/>
  <p:tag name="KSO_WM_SLIDE_POSITION" val="46*60"/>
  <p:tag name="KSO_WM_TAG_VERSION" val="1.0"/>
  <p:tag name="KSO_WM_BEAUTIFY_FLAG" val="#wm#"/>
  <p:tag name="KSO_WM_TEMPLATE_CATEGORY" val="custom"/>
  <p:tag name="KSO_WM_TEMPLATE_INDEX" val="20200220"/>
  <p:tag name="KSO_WM_SLIDE_LAYOUT" val="a_d_f"/>
  <p:tag name="KSO_WM_SLIDE_LAYOUT_CNT" val="1_1_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WPS Presentation</Application>
  <PresentationFormat>宽屏</PresentationFormat>
  <Paragraphs>62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Arial Black</vt:lpstr>
      <vt:lpstr>Gabriola</vt:lpstr>
      <vt:lpstr>Franklin Gothic Medium</vt:lpstr>
      <vt:lpstr>Comic Sans MS</vt:lpstr>
      <vt:lpstr>Office Theme</vt:lpstr>
      <vt:lpstr>PowerPoint 演示文稿</vt:lpstr>
      <vt:lpstr>All Is Found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4</cp:revision>
  <dcterms:created xsi:type="dcterms:W3CDTF">2025-07-23T00:59:00Z</dcterms:created>
  <dcterms:modified xsi:type="dcterms:W3CDTF">2025-11-21T03:20:22Z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1049-12.2.0.23155</vt:lpwstr>
  </property>
  <property fmtid="{D5CDD505-2E9C-101B-9397-08002B2CF9AE}" pid="3" name="ICV">
    <vt:lpwstr>7E802952BFFF4FED8E77772ED4DAEB21_11</vt:lpwstr>
  </property>
</Properties>
</file>