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1"/>
  </p:handoutMasterIdLst>
  <p:sldIdLst>
    <p:sldId id="257" r:id="rId3"/>
    <p:sldId id="258" r:id="rId4"/>
    <p:sldId id="264" r:id="rId6"/>
    <p:sldId id="263" r:id="rId7"/>
    <p:sldId id="259" r:id="rId8"/>
    <p:sldId id="265" r:id="rId9"/>
    <p:sldId id="266" r:id="rId1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994E5-B16B-FD48-8707-57B1BB37580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/righ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u="none" strike="noStrike" kern="1200" cap="none" spc="200" normalizeH="0" baseline="0"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u="none" strike="noStrike" kern="1200" cap="none" spc="200" normalizeH="0" baseline="0"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u="none" strike="noStrike" kern="1200" cap="none" spc="200" normalizeH="0" baseline="0"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u="none" strike="noStrike" kern="1200" cap="none" spc="200" normalizeH="0" baseline="0"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8" name="矩形 7"/>
          <p:cNvSpPr/>
          <p:nvPr userDrawn="1">
            <p:custDataLst>
              <p:tags r:id="rId11"/>
            </p:custDataLst>
          </p:nvPr>
        </p:nvSpPr>
        <p:spPr>
          <a:xfrm>
            <a:off x="12060464" y="-1"/>
            <a:ext cx="14605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image" Target="../media/image5.jpeg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image" Target="../media/image4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5150"/>
            <a:ext cx="12192000" cy="508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82" y="1138794"/>
            <a:ext cx="5243608" cy="50010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55" y="173736"/>
            <a:ext cx="3154680" cy="378561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088992" y="2179320"/>
            <a:ext cx="4662805" cy="7067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4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ru-RU" altLang="zh-CN" sz="4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ru-RU" altLang="en-US" sz="4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altLang="en-US" sz="40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4085590" y="2886075"/>
            <a:ext cx="33699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4000" b="1">
                <a:solidFill>
                  <a:srgbClr val="C00000"/>
                </a:solidFill>
                <a:latin typeface="Gabriola" panose="04040605051002020D02" charset="0"/>
                <a:cs typeface="Gabriola" panose="04040605051002020D02" charset="0"/>
              </a:rPr>
              <a:t>Sweet November </a:t>
            </a:r>
            <a:endParaRPr lang="en-US" altLang="ru-RU" sz="4000" b="1">
              <a:solidFill>
                <a:srgbClr val="C00000"/>
              </a:solidFill>
              <a:latin typeface="Gabriola" panose="04040605051002020D02" charset="0"/>
              <a:cs typeface="Gabriola" panose="04040605051002020D0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мещающее содержимое 2" descr="ac8fdeb4aad613c6fd21cf89990cda22"/>
          <p:cNvPicPr>
            <a:picLocks noChangeAspect="1"/>
          </p:cNvPicPr>
          <p:nvPr>
            <p:ph sz="quarter" idx="14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-433705" y="-70485"/>
            <a:ext cx="16640175" cy="70573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85090" y="4664710"/>
            <a:ext cx="4465320" cy="1193165"/>
          </a:xfrm>
          <a:prstGeom prst="rect">
            <a:avLst/>
          </a:prstGeom>
          <a:solidFill>
            <a:srgbClr val="1D0726">
              <a:alpha val="70000"/>
            </a:srgbClr>
          </a:solidFill>
          <a:effectLst>
            <a:softEdge rad="177800"/>
          </a:effectLst>
        </p:spPr>
        <p:style>
          <a:lnRef idx="0">
            <a:srgbClr val="FFFFFF"/>
          </a:lnRef>
          <a:fillRef idx="3">
            <a:schemeClr val="accent6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148590" y="2265680"/>
            <a:ext cx="51562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2. In her waters, deep and true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Lie the answers and a path for you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Dive down deep into her sound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But not too far or you'll be drowned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0" y="447040"/>
            <a:ext cx="5453380" cy="15411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1. Where the north wind meets the sea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There's a river full of memory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Sleep, my darling, safe and sound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For in this river, all is found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6048375" y="2265680"/>
            <a:ext cx="54743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4. Where the north wind meets the sea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There's a mother full of memory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Come, my darling, homeward bound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When all is lost, then all is found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6122670" y="419735"/>
            <a:ext cx="54000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3.Yes, she will sing to those who'll hear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And in her song, all magic flows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But can you brave what you most fear?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Can you face what the river knows?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1815" y="4810125"/>
            <a:ext cx="3743960" cy="891540"/>
          </a:xfrm>
        </p:spPr>
        <p:txBody>
          <a:bodyPr>
            <a:noAutofit/>
          </a:bodyPr>
          <a:lstStyle/>
          <a:p>
            <a:r>
              <a:rPr lang="en-US" altLang="zh-CN" sz="4000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All Is Found</a:t>
            </a:r>
            <a:endParaRPr lang="en-US" altLang="zh-CN" sz="4000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0"/>
          <a:stretch>
            <a:fillRect/>
          </a:stretch>
        </p:blipFill>
        <p:spPr>
          <a:xfrm>
            <a:off x="0" y="2975864"/>
            <a:ext cx="12192000" cy="38821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949" y="106045"/>
            <a:ext cx="2285369" cy="2742443"/>
          </a:xfrm>
          <a:prstGeom prst="rect">
            <a:avLst/>
          </a:prstGeom>
        </p:spPr>
      </p:pic>
      <p:sp>
        <p:nvSpPr>
          <p:cNvPr id="8" name="矩形 5"/>
          <p:cNvSpPr/>
          <p:nvPr/>
        </p:nvSpPr>
        <p:spPr>
          <a:xfrm>
            <a:off x="508000" y="247650"/>
            <a:ext cx="3799840" cy="934085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altLang="en-US" sz="2400" b="1" dirty="0">
                <a:solidFill>
                  <a:srgbClr val="FF0000"/>
                </a:solidFill>
                <a:latin typeface="Comic Sans MS" panose="030F0702030302020204" charset="0"/>
                <a:ea typeface="Arial" panose="020B0604020202020204" pitchFamily="34" charset="0"/>
                <a:cs typeface="Comic Sans MS" panose="030F0702030302020204" charset="0"/>
                <a:sym typeface="+mn-lt"/>
              </a:rPr>
              <a:t>Video Dialogue</a:t>
            </a:r>
            <a:r>
              <a:rPr lang="ru-RU" altLang="en-US" sz="2400" b="1" dirty="0">
                <a:solidFill>
                  <a:srgbClr val="FF0000"/>
                </a:solidFill>
                <a:latin typeface="Comic Sans MS" panose="030F0702030302020204" charset="0"/>
                <a:ea typeface="Arial" panose="020B0604020202020204" pitchFamily="34" charset="0"/>
                <a:cs typeface="Comic Sans MS" panose="030F0702030302020204" charset="0"/>
                <a:sym typeface="+mn-lt"/>
              </a:rPr>
              <a:t>/</a:t>
            </a:r>
            <a:r>
              <a:rPr lang="en-US" altLang="en-US" sz="2400" b="1" dirty="0">
                <a:solidFill>
                  <a:srgbClr val="FF0000"/>
                </a:solidFill>
                <a:latin typeface="Comic Sans MS" panose="030F0702030302020204" charset="0"/>
                <a:ea typeface="Arial" panose="020B0604020202020204" pitchFamily="34" charset="0"/>
                <a:cs typeface="Comic Sans MS" panose="030F0702030302020204" charset="0"/>
                <a:sym typeface="+mn-lt"/>
              </a:rPr>
              <a:t>Script</a:t>
            </a:r>
            <a:endParaRPr lang="en-US" altLang="en-US" sz="2400" b="1" dirty="0">
              <a:solidFill>
                <a:srgbClr val="FF0000"/>
              </a:solidFill>
              <a:latin typeface="Comic Sans MS" panose="030F0702030302020204" charset="0"/>
              <a:ea typeface="Arial" panose="020B0604020202020204" pitchFamily="34" charset="0"/>
              <a:cs typeface="Comic Sans MS" panose="030F0702030302020204" charset="0"/>
              <a:sym typeface="+mn-lt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282190" y="1019175"/>
            <a:ext cx="7415530" cy="72009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4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Miss Taylor:</a:t>
            </a:r>
            <a:r>
              <a:rPr lang="en-US" altLang="ru-RU" sz="2400">
                <a:latin typeface="Comic Sans MS" panose="030F0702030302020204" charset="0"/>
                <a:cs typeface="Comic Sans MS" panose="030F0702030302020204" charset="0"/>
              </a:rPr>
              <a:t> Hey, Emma! Morning!</a:t>
            </a:r>
            <a:endParaRPr lang="en-US" altLang="ru-RU" sz="24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400" b="1">
                <a:solidFill>
                  <a:schemeClr val="accent4"/>
                </a:solidFill>
                <a:latin typeface="Comic Sans MS" panose="030F0702030302020204" charset="0"/>
                <a:cs typeface="Comic Sans MS" panose="030F0702030302020204" charset="0"/>
              </a:rPr>
              <a:t>E</a:t>
            </a:r>
            <a:r>
              <a:rPr lang="en-US" altLang="ru-RU" sz="2400">
                <a:latin typeface="Comic Sans MS" panose="030F0702030302020204" charset="0"/>
                <a:cs typeface="Comic Sans MS" panose="030F0702030302020204" charset="0"/>
              </a:rPr>
              <a:t>: Morning, Miss Taylor!</a:t>
            </a:r>
            <a:endParaRPr lang="en-US" altLang="ru-RU" sz="24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4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Miss Taylor:</a:t>
            </a:r>
            <a:r>
              <a:rPr lang="en-US" altLang="ru-RU" sz="2400">
                <a:latin typeface="Comic Sans MS" panose="030F0702030302020204" charset="0"/>
                <a:cs typeface="Comic Sans MS" panose="030F0702030302020204" charset="0"/>
              </a:rPr>
              <a:t> You look sleepy. Late night?</a:t>
            </a:r>
            <a:endParaRPr lang="en-US" altLang="ru-RU" sz="24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400" b="1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E:</a:t>
            </a:r>
            <a:r>
              <a:rPr lang="en-US" altLang="ru-RU" sz="2400">
                <a:latin typeface="Comic Sans MS" panose="030F0702030302020204" charset="0"/>
                <a:cs typeface="Comic Sans MS" panose="030F0702030302020204" charset="0"/>
              </a:rPr>
              <a:t> A little bit. I watched a movie.</a:t>
            </a:r>
            <a:endParaRPr lang="en-US" altLang="ru-RU" sz="24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4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Miss Taylor:</a:t>
            </a:r>
            <a:r>
              <a:rPr lang="en-US" altLang="ru-RU" sz="2400">
                <a:latin typeface="Comic Sans MS" panose="030F0702030302020204" charset="0"/>
                <a:cs typeface="Comic Sans MS" panose="030F0702030302020204" charset="0"/>
              </a:rPr>
              <a:t> Ooh, what movie?</a:t>
            </a:r>
            <a:endParaRPr lang="en-US" altLang="ru-RU" sz="24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400" b="1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E:</a:t>
            </a:r>
            <a:r>
              <a:rPr lang="en-US" altLang="ru-RU" sz="2400">
                <a:latin typeface="Comic Sans MS" panose="030F0702030302020204" charset="0"/>
                <a:cs typeface="Comic Sans MS" panose="030F0702030302020204" charset="0"/>
              </a:rPr>
              <a:t> I don’t remember the name, but it was funny.</a:t>
            </a:r>
            <a:endParaRPr lang="en-US" altLang="ru-RU" sz="24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4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MT:</a:t>
            </a:r>
            <a:r>
              <a:rPr lang="en-US" altLang="ru-RU" sz="2400">
                <a:latin typeface="Comic Sans MS" panose="030F0702030302020204" charset="0"/>
                <a:cs typeface="Comic Sans MS" panose="030F0702030302020204" charset="0"/>
              </a:rPr>
              <a:t> That’s a good reason.</a:t>
            </a:r>
            <a:endParaRPr lang="en-US" altLang="ru-RU" sz="24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400" b="1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E:</a:t>
            </a:r>
            <a:r>
              <a:rPr lang="en-US" altLang="ru-RU" sz="2400">
                <a:latin typeface="Comic Sans MS" panose="030F0702030302020204" charset="0"/>
                <a:cs typeface="Comic Sans MS" panose="030F0702030302020204" charset="0"/>
              </a:rPr>
              <a:t> I didn’t want to watch it. My parents made me.</a:t>
            </a:r>
            <a:endParaRPr lang="en-US" altLang="ru-RU" sz="24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4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MT</a:t>
            </a:r>
            <a:r>
              <a:rPr lang="en-US" altLang="ru-RU" sz="2400">
                <a:latin typeface="Comic Sans MS" panose="030F0702030302020204" charset="0"/>
                <a:cs typeface="Comic Sans MS" panose="030F0702030302020204" charset="0"/>
              </a:rPr>
              <a:t>: I believe you. Next time go to bed earlier, okay?</a:t>
            </a:r>
            <a:endParaRPr lang="en-US" altLang="ru-RU" sz="24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400" b="1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E:</a:t>
            </a:r>
            <a:r>
              <a:rPr lang="en-US" altLang="ru-RU" sz="2400">
                <a:latin typeface="Comic Sans MS" panose="030F0702030302020204" charset="0"/>
                <a:cs typeface="Comic Sans MS" panose="030F0702030302020204" charset="0"/>
              </a:rPr>
              <a:t> Deal.</a:t>
            </a:r>
            <a:endParaRPr lang="en-US" altLang="ru-RU" sz="24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4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MT:</a:t>
            </a:r>
            <a:r>
              <a:rPr lang="en-US" altLang="ru-RU" sz="2400">
                <a:latin typeface="Comic Sans MS" panose="030F0702030302020204" charset="0"/>
                <a:cs typeface="Comic Sans MS" panose="030F0702030302020204" charset="0"/>
              </a:rPr>
              <a:t> By the way, nice hair today.</a:t>
            </a:r>
            <a:endParaRPr lang="en-US" altLang="ru-RU" sz="24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400" b="1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E:</a:t>
            </a:r>
            <a:r>
              <a:rPr lang="en-US" altLang="ru-RU" sz="2400">
                <a:latin typeface="Comic Sans MS" panose="030F0702030302020204" charset="0"/>
                <a:cs typeface="Comic Sans MS" panose="030F0702030302020204" charset="0"/>
              </a:rPr>
              <a:t> Thank you! My mom made it for me.</a:t>
            </a:r>
            <a:endParaRPr lang="en-US" altLang="ru-RU" sz="24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4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MT:</a:t>
            </a:r>
            <a:r>
              <a:rPr lang="en-US" altLang="ru-RU" sz="2400">
                <a:latin typeface="Comic Sans MS" panose="030F0702030302020204" charset="0"/>
                <a:cs typeface="Comic Sans MS" panose="030F0702030302020204" charset="0"/>
              </a:rPr>
              <a:t> She did a great job. Now take your seat.</a:t>
            </a:r>
            <a:endParaRPr lang="en-US" altLang="ru-RU" sz="2400">
              <a:latin typeface="Comic Sans MS" panose="030F0702030302020204" charset="0"/>
              <a:cs typeface="Comic Sans MS" panose="030F0702030302020204" charset="0"/>
            </a:endParaRPr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0"/>
            <a:ext cx="12362180" cy="528828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Изображение 4" descr="загруженное (4)"/>
          <p:cNvPicPr>
            <a:picLocks noChangeAspect="1"/>
          </p:cNvPicPr>
          <p:nvPr/>
        </p:nvPicPr>
        <p:blipFill>
          <a:blip r:embed="rId2"/>
          <a:srcRect b="45056"/>
          <a:stretch>
            <a:fillRect/>
          </a:stretch>
        </p:blipFill>
        <p:spPr>
          <a:xfrm>
            <a:off x="1826260" y="88265"/>
            <a:ext cx="7764780" cy="67856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05" y="2848610"/>
            <a:ext cx="3579495" cy="34143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" y="-175895"/>
            <a:ext cx="2682240" cy="3219450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9763125" y="509270"/>
            <a:ext cx="20688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3200" b="1">
                <a:solidFill>
                  <a:srgbClr val="FF0000"/>
                </a:solidFill>
              </a:rPr>
              <a:t>as...as...</a:t>
            </a:r>
            <a:endParaRPr lang="en-US" altLang="ru-RU" sz="3200" b="1">
              <a:solidFill>
                <a:srgbClr val="FF0000"/>
              </a:solidFill>
            </a:endParaRPr>
          </a:p>
          <a:p>
            <a:r>
              <a:rPr lang="ru-RU" altLang="ru-RU" sz="2000" i="1">
                <a:solidFill>
                  <a:schemeClr val="tx1"/>
                </a:solidFill>
              </a:rPr>
              <a:t>такой... как...</a:t>
            </a:r>
            <a:endParaRPr lang="ru-RU" altLang="ru-RU" sz="2000" i="1">
              <a:solidFill>
                <a:schemeClr val="tx1"/>
              </a:solidFill>
            </a:endParaRPr>
          </a:p>
          <a:p>
            <a:r>
              <a:rPr lang="ru-RU" altLang="ru-RU" sz="2000" i="1">
                <a:solidFill>
                  <a:schemeClr val="tx1"/>
                </a:solidFill>
              </a:rPr>
              <a:t>так же... как и...</a:t>
            </a:r>
            <a:endParaRPr lang="ru-RU" altLang="ru-RU" sz="2000" i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" y="88265"/>
            <a:ext cx="2682240" cy="3219450"/>
          </a:xfrm>
          <a:prstGeom prst="rect">
            <a:avLst/>
          </a:prstGeom>
        </p:spPr>
      </p:pic>
      <p:pic>
        <p:nvPicPr>
          <p:cNvPr id="4" name="Изображение 3" descr="загруженное (4)"/>
          <p:cNvPicPr>
            <a:picLocks noChangeAspect="1"/>
          </p:cNvPicPr>
          <p:nvPr/>
        </p:nvPicPr>
        <p:blipFill>
          <a:blip r:embed="rId2"/>
          <a:srcRect t="55454"/>
          <a:stretch>
            <a:fillRect/>
          </a:stretch>
        </p:blipFill>
        <p:spPr>
          <a:xfrm>
            <a:off x="1455420" y="173355"/>
            <a:ext cx="9574530" cy="67843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80" y="2997200"/>
            <a:ext cx="12362180" cy="5288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9865" y="791845"/>
            <a:ext cx="7446010" cy="51187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825" y="686557"/>
            <a:ext cx="2285369" cy="2742443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2624455" y="518795"/>
            <a:ext cx="3258185" cy="3987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latin typeface="Arial" panose="020B0604020202020204" pitchFamily="34" charset="0"/>
                <a:ea typeface="Arial" panose="020B0604020202020204" pitchFamily="34" charset="0"/>
              </a:rPr>
              <a:t>100 VERBS </a:t>
            </a:r>
            <a:endParaRPr lang="en-US" altLang="zh-CN" sz="20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4589145" y="2992120"/>
            <a:ext cx="4666615" cy="3987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zh-CN" sz="2000" b="1" dirty="0">
                <a:latin typeface="Arial" panose="020B0604020202020204" pitchFamily="34" charset="0"/>
                <a:ea typeface="Arial" panose="020B0604020202020204" pitchFamily="34" charset="0"/>
              </a:rPr>
              <a:t>Тренировка 5 основных времён</a:t>
            </a:r>
            <a:endParaRPr lang="ru-RU" altLang="zh-CN" sz="20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2900680" y="1061720"/>
            <a:ext cx="9079865" cy="15474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US" sz="28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37. sit - sat - sat</a:t>
            </a:r>
            <a:r>
              <a:rPr lang="ru-RU" altLang="en-US" sz="28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- </a:t>
            </a:r>
            <a:r>
              <a:rPr lang="en-US" altLang="en-US" sz="2800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сидет</a:t>
            </a:r>
            <a:r>
              <a:rPr lang="ru-RU" altLang="en-US" sz="2800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ь</a:t>
            </a:r>
            <a:endParaRPr lang="en-US" altLang="en-US" sz="280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r>
              <a:rPr lang="en-US" altLang="en-US" sz="28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38. stand - stood - stood</a:t>
            </a:r>
            <a:r>
              <a:rPr lang="ru-RU" altLang="en-US" sz="28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- </a:t>
            </a:r>
            <a:r>
              <a:rPr lang="ru-RU" altLang="en-US" sz="2800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стоять</a:t>
            </a:r>
            <a:endParaRPr lang="en-US" altLang="en-US" sz="2800" dirty="0">
              <a:solidFill>
                <a:srgbClr val="FF0000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r>
              <a:rPr lang="en-US" altLang="en-US" sz="28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39. lose - lost - lost</a:t>
            </a:r>
            <a:r>
              <a:rPr lang="ru-RU" altLang="en-US" sz="28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- </a:t>
            </a:r>
            <a:r>
              <a:rPr lang="ru-RU" altLang="en-US" sz="2800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терять, проигрывать</a:t>
            </a:r>
            <a:endParaRPr lang="ru-RU" altLang="en-US" sz="280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954145" y="4194175"/>
            <a:ext cx="8346440" cy="24841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2800">
                <a:latin typeface="+mj-lt"/>
                <a:cs typeface="+mj-lt"/>
              </a:rPr>
              <a:t>Они всё время теряют ключи.   </a:t>
            </a:r>
            <a:r>
              <a:rPr lang="ru-RU" altLang="en-US" sz="2000">
                <a:solidFill>
                  <a:srgbClr val="FF0000"/>
                </a:solidFill>
                <a:latin typeface="+mj-lt"/>
                <a:cs typeface="+mj-lt"/>
              </a:rPr>
              <a:t>(</a:t>
            </a:r>
            <a:r>
              <a:rPr lang="en-US" altLang="en-US" sz="2000">
                <a:solidFill>
                  <a:srgbClr val="FF0000"/>
                </a:solidFill>
                <a:latin typeface="+mj-lt"/>
                <a:cs typeface="+mj-lt"/>
              </a:rPr>
              <a:t>Present Simple</a:t>
            </a:r>
            <a:r>
              <a:rPr lang="ru-RU" altLang="en-US" sz="2000">
                <a:solidFill>
                  <a:srgbClr val="FF0000"/>
                </a:solidFill>
                <a:latin typeface="+mj-lt"/>
                <a:cs typeface="+mj-lt"/>
              </a:rPr>
              <a:t>)</a:t>
            </a:r>
            <a:endParaRPr lang="ru-RU" altLang="en-US" sz="2000">
              <a:solidFill>
                <a:srgbClr val="FF0000"/>
              </a:solidFill>
              <a:latin typeface="+mj-lt"/>
              <a:cs typeface="+mj-lt"/>
            </a:endParaRPr>
          </a:p>
          <a:p>
            <a:r>
              <a:rPr lang="ru-RU" altLang="en-US" sz="2800">
                <a:latin typeface="+mj-lt"/>
                <a:cs typeface="+mj-lt"/>
              </a:rPr>
              <a:t>Год назад мой папа потерял этот ключ.</a:t>
            </a:r>
            <a:r>
              <a:rPr lang="en-US" altLang="ru-RU" sz="2800">
                <a:latin typeface="+mj-lt"/>
                <a:cs typeface="+mj-lt"/>
              </a:rPr>
              <a:t> </a:t>
            </a:r>
            <a:r>
              <a:rPr lang="en-US" altLang="ru-RU" sz="2000">
                <a:solidFill>
                  <a:srgbClr val="FF0000"/>
                </a:solidFill>
                <a:latin typeface="+mj-lt"/>
                <a:cs typeface="+mj-lt"/>
              </a:rPr>
              <a:t>(</a:t>
            </a:r>
            <a:r>
              <a:rPr lang="en-US" altLang="ru-RU">
                <a:solidFill>
                  <a:srgbClr val="FF0000"/>
                </a:solidFill>
                <a:latin typeface="+mj-lt"/>
                <a:cs typeface="+mj-lt"/>
              </a:rPr>
              <a:t>Past Simple</a:t>
            </a:r>
            <a:r>
              <a:rPr lang="en-US" altLang="ru-RU" sz="2000">
                <a:solidFill>
                  <a:srgbClr val="FF0000"/>
                </a:solidFill>
                <a:latin typeface="+mj-lt"/>
                <a:cs typeface="+mj-lt"/>
              </a:rPr>
              <a:t>)</a:t>
            </a:r>
            <a:endParaRPr lang="ru-RU" altLang="en-US" sz="2800">
              <a:latin typeface="+mj-lt"/>
              <a:cs typeface="+mj-lt"/>
            </a:endParaRPr>
          </a:p>
          <a:p>
            <a:r>
              <a:rPr lang="ru-RU" altLang="en-US" sz="2800">
                <a:latin typeface="+mj-lt"/>
                <a:cs typeface="+mj-lt"/>
                <a:sym typeface="+mn-ea"/>
              </a:rPr>
              <a:t>Вы не потеряете ключи в следующий раз. </a:t>
            </a:r>
            <a:r>
              <a:rPr lang="en-US" altLang="ru-RU">
                <a:solidFill>
                  <a:srgbClr val="FF0000"/>
                </a:solidFill>
                <a:latin typeface="+mj-lt"/>
                <a:cs typeface="+mj-lt"/>
                <a:sym typeface="+mn-ea"/>
              </a:rPr>
              <a:t>(Future Simple)</a:t>
            </a:r>
            <a:r>
              <a:rPr lang="en-US" altLang="ru-RU">
                <a:solidFill>
                  <a:srgbClr val="FF0000"/>
                </a:solidFill>
                <a:latin typeface="+mj-lt"/>
                <a:cs typeface="+mj-lt"/>
              </a:rPr>
              <a:t> </a:t>
            </a:r>
            <a:endParaRPr lang="ru-RU" altLang="en-US">
              <a:solidFill>
                <a:srgbClr val="FF0000"/>
              </a:solidFill>
              <a:latin typeface="+mj-lt"/>
              <a:cs typeface="+mj-lt"/>
            </a:endParaRPr>
          </a:p>
          <a:p>
            <a:r>
              <a:rPr lang="ru-RU" altLang="en-US" sz="2800">
                <a:latin typeface="+mj-lt"/>
                <a:cs typeface="+mj-lt"/>
              </a:rPr>
              <a:t>Он проигрывает этот матч, я вижу</a:t>
            </a:r>
            <a:r>
              <a:rPr lang="en-US" altLang="ru-RU" sz="2800">
                <a:latin typeface="+mj-lt"/>
                <a:cs typeface="+mj-lt"/>
              </a:rPr>
              <a:t>. </a:t>
            </a:r>
            <a:r>
              <a:rPr lang="en-US" altLang="ru-RU" sz="2000">
                <a:solidFill>
                  <a:srgbClr val="FF0000"/>
                </a:solidFill>
                <a:latin typeface="+mj-lt"/>
                <a:cs typeface="+mj-lt"/>
              </a:rPr>
              <a:t>(Present Cont.)</a:t>
            </a:r>
            <a:endParaRPr lang="ru-RU" altLang="en-US" sz="2000">
              <a:solidFill>
                <a:srgbClr val="FF0000"/>
              </a:solidFill>
              <a:latin typeface="+mj-lt"/>
              <a:cs typeface="+mj-lt"/>
            </a:endParaRPr>
          </a:p>
          <a:p>
            <a:r>
              <a:rPr lang="ru-RU" altLang="en-US" sz="2800">
                <a:latin typeface="+mj-lt"/>
                <a:cs typeface="+mj-lt"/>
              </a:rPr>
              <a:t>Жаль, но вы уже проиграли эту игру.</a:t>
            </a:r>
            <a:r>
              <a:rPr lang="en-US" altLang="ru-RU" sz="2800">
                <a:latin typeface="+mj-lt"/>
                <a:cs typeface="+mj-lt"/>
              </a:rPr>
              <a:t> </a:t>
            </a:r>
            <a:r>
              <a:rPr lang="en-US" altLang="ru-RU" sz="2000">
                <a:solidFill>
                  <a:srgbClr val="FF0000"/>
                </a:solidFill>
                <a:latin typeface="+mj-lt"/>
                <a:cs typeface="+mj-lt"/>
              </a:rPr>
              <a:t>(Present Perfect)</a:t>
            </a:r>
            <a:endParaRPr lang="en-US" altLang="ru-RU" sz="2000">
              <a:solidFill>
                <a:srgbClr val="FF0000"/>
              </a:solidFill>
              <a:latin typeface="+mj-lt"/>
              <a:cs typeface="+mj-lt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4962525" y="3612515"/>
            <a:ext cx="49561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000">
                <a:solidFill>
                  <a:srgbClr val="FF0000"/>
                </a:solidFill>
                <a:highlight>
                  <a:srgbClr val="FFFF00"/>
                </a:highlight>
              </a:rPr>
              <a:t>База:</a:t>
            </a:r>
            <a:r>
              <a:rPr lang="ru-RU" altLang="en-US" sz="2000">
                <a:solidFill>
                  <a:srgbClr val="FF0000"/>
                </a:solidFill>
              </a:rPr>
              <a:t>  Они теряют ключи/проигрывают.</a:t>
            </a:r>
            <a:endParaRPr lang="ru-RU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860"/>
            <a:ext cx="12362180" cy="52882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82" y="1138794"/>
            <a:ext cx="5243608" cy="50010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" y="0"/>
            <a:ext cx="2682240" cy="321945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128520" y="1953260"/>
            <a:ext cx="6379210" cy="2440305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 Black" panose="020B0A04020102020204" charset="0"/>
                <a:ea typeface="Arial" panose="020B0604020202020204" pitchFamily="34" charset="0"/>
                <a:cs typeface="Arial Black" panose="020B0A04020102020204" charset="0"/>
              </a:rPr>
              <a:t>Basis</a:t>
            </a:r>
            <a:r>
              <a:rPr lang="ru-RU" altLang="en-US" sz="2400" dirty="0">
                <a:solidFill>
                  <a:srgbClr val="FF0000"/>
                </a:solidFill>
                <a:latin typeface="Arial Black" panose="020B0A04020102020204" charset="0"/>
                <a:ea typeface="Arial" panose="020B0604020202020204" pitchFamily="34" charset="0"/>
                <a:cs typeface="Arial Black" panose="020B0A04020102020204" charset="0"/>
              </a:rPr>
              <a:t>:</a:t>
            </a:r>
            <a:r>
              <a:rPr lang="ru-RU" altLang="en-US" sz="24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ru-RU" sz="2400" dirty="0">
                <a:latin typeface="Arial" panose="020B0604020202020204" pitchFamily="34" charset="0"/>
                <a:ea typeface="Arial" panose="020B0604020202020204" pitchFamily="34" charset="0"/>
              </a:rPr>
              <a:t>Choose 5-10 questions from Slide 5 and write answers to them.</a:t>
            </a:r>
            <a:endParaRPr lang="en-US" altLang="zh-CN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Arial" panose="020B0604020202020204" pitchFamily="34" charset="0"/>
                <a:ea typeface="Arial" panose="020B0604020202020204" pitchFamily="34" charset="0"/>
              </a:rPr>
              <a:t>(5-10 coins)</a:t>
            </a:r>
            <a:endParaRPr lang="en-US" altLang="zh-CN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 Black" panose="020B0A04020102020204" charset="0"/>
                <a:ea typeface="Arial" panose="020B0604020202020204" pitchFamily="34" charset="0"/>
                <a:cs typeface="Arial Black" panose="020B0A04020102020204" charset="0"/>
              </a:rPr>
              <a:t>Extra</a:t>
            </a:r>
            <a:r>
              <a:rPr lang="en-US" altLang="zh-CN" sz="2400" dirty="0">
                <a:latin typeface="Arial" panose="020B0604020202020204" pitchFamily="34" charset="0"/>
                <a:ea typeface="Arial" panose="020B0604020202020204" pitchFamily="34" charset="0"/>
              </a:rPr>
              <a:t>: sing the song (video) </a:t>
            </a:r>
            <a:r>
              <a:rPr lang="ru-RU" altLang="en-US" sz="2400" dirty="0"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n-US" altLang="zh-CN" sz="2400" dirty="0">
                <a:latin typeface="Arial" panose="020B0604020202020204" pitchFamily="34" charset="0"/>
                <a:ea typeface="Arial" panose="020B0604020202020204" pitchFamily="34" charset="0"/>
              </a:rPr>
              <a:t> 5 coins</a:t>
            </a:r>
            <a:r>
              <a:rPr lang="ru-RU" altLang="en-US" sz="2400" dirty="0"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ru-RU" altLang="en-US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73811" y="614923"/>
            <a:ext cx="3854030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latinLnBrk="1"/>
            <a:r>
              <a:rPr lang="en-US" altLang="en-US" sz="4400" b="1" i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HOMEWORK</a:t>
            </a:r>
            <a:endParaRPr lang="en-US" altLang="en-US" sz="4400" b="1" i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.xml><?xml version="1.0" encoding="utf-8"?>
<p:tagLst xmlns:p="http://schemas.openxmlformats.org/presentationml/2006/main">
  <p:tag name="KSO_WM_UNIT_VALUE" val="1410*179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00220_12*d*1"/>
  <p:tag name="KSO_WM_TEMPLATE_CATEGORY" val="custom"/>
  <p:tag name="KSO_WM_TEMPLATE_INDEX" val="20200220"/>
  <p:tag name="KSO_WM_UNIT_LAYERLEVEL" val="1"/>
  <p:tag name="KSO_WM_TAG_VERSION" val="1.0"/>
  <p:tag name="KSO_WM_BEAUTIFY_FLAG" val="#wm#"/>
  <p:tag name="KSO_WM_UNIT_SUPPORT_UNIT_TYPE" val="[&quot;all&quot;]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0220_12*a*1"/>
  <p:tag name="KSO_WM_TEMPLATE_CATEGORY" val="custom"/>
  <p:tag name="KSO_WM_TEMPLATE_INDEX" val="2020022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0"/>
  <p:tag name="KSO_WM_UNIT_TYPE" val="a"/>
  <p:tag name="KSO_WM_UNIT_INDEX" val="1"/>
  <p:tag name="KSO_WM_UNIT_PRESET_TEXT" val="Click here to add to the title"/>
</p:tagLst>
</file>

<file path=ppt/tags/tag12.xml><?xml version="1.0" encoding="utf-8"?>
<p:tagLst xmlns:p="http://schemas.openxmlformats.org/presentationml/2006/main">
  <p:tag name="KSO_WM_SLIDE_ID" val="custom20200220_12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12"/>
  <p:tag name="KSO_WM_SLIDE_SIZE" val="897*433"/>
  <p:tag name="KSO_WM_SLIDE_POSITION" val="46*60"/>
  <p:tag name="KSO_WM_TAG_VERSION" val="1.0"/>
  <p:tag name="KSO_WM_BEAUTIFY_FLAG" val="#wm#"/>
  <p:tag name="KSO_WM_TEMPLATE_CATEGORY" val="custom"/>
  <p:tag name="KSO_WM_TEMPLATE_INDEX" val="20200220"/>
  <p:tag name="KSO_WM_SLIDE_LAYOUT" val="a_d_f"/>
  <p:tag name="KSO_WM_SLIDE_LAYOUT_CNT" val="1_1_1"/>
</p:tagLst>
</file>

<file path=ppt/tags/tag13.xml><?xml version="1.0" encoding="utf-8"?>
<p:tagLst xmlns:p="http://schemas.openxmlformats.org/presentationml/2006/main">
  <p:tag name="KSO_WM_DIAGRAM_VIRTUALLY_FRAME" val="{&quot;height&quot;:309.27716535433063,&quot;left&quot;:206.65,&quot;top&quot;:40.85,&quot;width&quot;:536.751968503937}"/>
</p:tagLst>
</file>

<file path=ppt/tags/tag14.xml><?xml version="1.0" encoding="utf-8"?>
<p:tagLst xmlns:p="http://schemas.openxmlformats.org/presentationml/2006/main">
  <p:tag name="KSO_WM_DIAGRAM_VIRTUALLY_FRAME" val="{&quot;height&quot;:309.27716535433063,&quot;left&quot;:206.65,&quot;top&quot;:40.85,&quot;width&quot;:536.751968503937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leftRight"/>
  <p:tag name="KSO_WM_SLIDE_BK_DARK_LIGHT" val="2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1657</Words>
  <Application>WPS Presentation</Application>
  <PresentationFormat>宽屏</PresentationFormat>
  <Paragraphs>75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Gabriola</vt:lpstr>
      <vt:lpstr>Franklin Gothic Medium</vt:lpstr>
      <vt:lpstr>Arial Black</vt:lpstr>
      <vt:lpstr>Comic Sans MS</vt:lpstr>
      <vt:lpstr>Office Theme</vt:lpstr>
      <vt:lpstr>PowerPoint 演示文稿</vt:lpstr>
      <vt:lpstr>All Is Found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Елизавета Крест�</cp:lastModifiedBy>
  <cp:revision>4</cp:revision>
  <dcterms:created xsi:type="dcterms:W3CDTF">2025-07-23T00:59:00Z</dcterms:created>
  <dcterms:modified xsi:type="dcterms:W3CDTF">2025-11-21T03:20:04Z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1049-12.2.0.23155</vt:lpwstr>
  </property>
  <property fmtid="{D5CDD505-2E9C-101B-9397-08002B2CF9AE}" pid="3" name="ICV">
    <vt:lpwstr>3B2DE2D8AEB14CC3870C07BD5B13A2F2_11</vt:lpwstr>
  </property>
</Properties>
</file>