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57" r:id="rId3"/>
    <p:sldId id="258" r:id="rId4"/>
    <p:sldId id="259" r:id="rId6"/>
    <p:sldId id="260" r:id="rId7"/>
    <p:sldId id="261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994E5-B16B-FD48-8707-57B1BB37580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/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11"/>
            </p:custDataLst>
          </p:nvPr>
        </p:nvSpPr>
        <p:spPr>
          <a:xfrm>
            <a:off x="12060464" y="-1"/>
            <a:ext cx="14605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5.jpeg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150"/>
            <a:ext cx="12192000" cy="50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138794"/>
            <a:ext cx="5243608" cy="500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5" y="173736"/>
            <a:ext cx="3154680" cy="37856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088992" y="2179320"/>
            <a:ext cx="4662805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ru-RU" altLang="zh-CN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22</a:t>
            </a:r>
            <a:endParaRPr lang="ru-RU" altLang="en-US" sz="40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085590" y="2886075"/>
            <a:ext cx="3369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40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Family dialogue 2</a:t>
            </a:r>
            <a:endParaRPr lang="en-US" altLang="ru-RU" sz="40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ac8fdeb4aad613c6fd21cf89990cda22"/>
          <p:cNvPicPr>
            <a:picLocks noChangeAspect="1"/>
          </p:cNvPicPr>
          <p:nvPr>
            <p:ph sz="quarter" idx="14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-433705" y="-70485"/>
            <a:ext cx="16640175" cy="7057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85090" y="4664710"/>
            <a:ext cx="4465320" cy="1193165"/>
          </a:xfrm>
          <a:prstGeom prst="rect">
            <a:avLst/>
          </a:prstGeom>
          <a:solidFill>
            <a:srgbClr val="1D0726">
              <a:alpha val="70000"/>
            </a:srgbClr>
          </a:solidFill>
          <a:effectLst>
            <a:softEdge rad="177800"/>
          </a:effectLst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48590" y="2265680"/>
            <a:ext cx="5156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2. In her waters, deep and true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Lie the answers and a path for you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Dive down deep into her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not too far or you'll be drowned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0" y="447040"/>
            <a:ext cx="5453380" cy="1541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1.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river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Sleep, my darling, safe and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For in this river,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048375" y="2265680"/>
            <a:ext cx="54743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4.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mother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Come, my darling, homeward bound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When all is lost, then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6122670" y="419735"/>
            <a:ext cx="5400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3.Yes, she will sing to those who'll hear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And in her song, all magic flows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can you brave what you most fear?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Can you face what the river knows?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1815" y="4810125"/>
            <a:ext cx="3743960" cy="891540"/>
          </a:xfrm>
        </p:spPr>
        <p:txBody>
          <a:bodyPr>
            <a:noAutofit/>
          </a:bodyPr>
          <a:lstStyle/>
          <a:p>
            <a:r>
              <a:rPr lang="en-US" altLang="zh-CN" sz="400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All Is Found</a:t>
            </a:r>
            <a:endParaRPr lang="en-US" altLang="zh-CN" sz="400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7f3f503e77152d36150a36bbd05da2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56510"/>
            <a:ext cx="5965825" cy="3348990"/>
          </a:xfrm>
          <a:prstGeom prst="rect">
            <a:avLst/>
          </a:prstGeom>
          <a:effectLst>
            <a:softEdge rad="4826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>
            <a:fillRect/>
          </a:stretch>
        </p:blipFill>
        <p:spPr>
          <a:xfrm>
            <a:off x="0" y="2975864"/>
            <a:ext cx="12192000" cy="38821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" y="64135"/>
            <a:ext cx="2303145" cy="2764155"/>
          </a:xfrm>
          <a:prstGeom prst="rect">
            <a:avLst/>
          </a:prstGeom>
        </p:spPr>
      </p:pic>
      <p:sp>
        <p:nvSpPr>
          <p:cNvPr id="5" name="矩形 13"/>
          <p:cNvSpPr/>
          <p:nvPr/>
        </p:nvSpPr>
        <p:spPr>
          <a:xfrm>
            <a:off x="2991485" y="64135"/>
            <a:ext cx="4785995" cy="79819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4800" b="1" dirty="0">
                <a:solidFill>
                  <a:srgbClr val="F583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  <a:t>Warm-up</a:t>
            </a:r>
            <a:endParaRPr lang="en-US" altLang="en-US" sz="4800" b="1" dirty="0">
              <a:solidFill>
                <a:srgbClr val="F5837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charset="0"/>
              <a:ea typeface="Arial" panose="020B0604020202020204" pitchFamily="34" charset="0"/>
              <a:cs typeface="Comic Sans MS" panose="030F07020303020202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443220" y="1247775"/>
            <a:ext cx="7415530" cy="6954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Good morning! Is Emma still asleep?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M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: Yes, she is. Can you wake her up?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Sure! Emma, time to wake up! It’s time for school.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Oh, I don’t want to... Can I stay home?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No, Emma. Wake up.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Okay... I’m getting up.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Don’t forget to brush your teeth.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Okay...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M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: Good morning, Emma! Sit down and eat.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What’s for breakfast?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M: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Your favourite pancakes.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Pancakes? Really?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Time to go to school!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M: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Don’t forget your backpack!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Okay, Mom.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M: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Have a good day!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>
            <a:fillRect/>
          </a:stretch>
        </p:blipFill>
        <p:spPr>
          <a:xfrm>
            <a:off x="0" y="2975864"/>
            <a:ext cx="12192000" cy="38821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9" y="106045"/>
            <a:ext cx="2285369" cy="2742443"/>
          </a:xfrm>
          <a:prstGeom prst="rect">
            <a:avLst/>
          </a:prstGeom>
        </p:spPr>
      </p:pic>
      <p:sp>
        <p:nvSpPr>
          <p:cNvPr id="8" name="矩形 5"/>
          <p:cNvSpPr/>
          <p:nvPr/>
        </p:nvSpPr>
        <p:spPr>
          <a:xfrm>
            <a:off x="508000" y="247650"/>
            <a:ext cx="3799840" cy="93408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Video Dialogue</a:t>
            </a:r>
            <a:r>
              <a:rPr lang="ru-RU" altLang="en-US" sz="2400" b="1" dirty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/</a:t>
            </a: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Script</a:t>
            </a:r>
            <a:endParaRPr lang="en-US" altLang="en-US" sz="2400" b="1" dirty="0">
              <a:solidFill>
                <a:srgbClr val="FF0000"/>
              </a:solidFill>
              <a:latin typeface="Comic Sans MS" panose="030F0702030302020204" charset="0"/>
              <a:ea typeface="Arial" panose="020B0604020202020204" pitchFamily="34" charset="0"/>
              <a:cs typeface="Comic Sans MS" panose="030F0702030302020204" charset="0"/>
              <a:sym typeface="+mn-lt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282190" y="1019175"/>
            <a:ext cx="7415530" cy="7200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Miss Taylor: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Hey, Emma! Morning!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chemeClr val="accent4"/>
                </a:solidFill>
                <a:latin typeface="Comic Sans MS" panose="030F0702030302020204" charset="0"/>
                <a:cs typeface="Comic Sans MS" panose="030F0702030302020204" charset="0"/>
              </a:rPr>
              <a:t>E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: Morning, Miss Taylor!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Miss Taylor: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You look sleepy. Late night?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A little bit. I watched a movie.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Miss Taylor: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Ooh, what movie?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I don’t remember the name, but it was funny.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MT: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That’s a good reason.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I didn’t want to watch it. My parents made me.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MT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: I believe you. Next time go to bed earlier, okay?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Deal.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MT: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By the way, nice hair today.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Thank you! My mom made it for me.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MT: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She did a great job. Now take your seat.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865" y="791845"/>
            <a:ext cx="7446010" cy="5118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25" y="686557"/>
            <a:ext cx="2285369" cy="2742443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624455" y="518795"/>
            <a:ext cx="3258185" cy="3987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latin typeface="Arial" panose="020B0604020202020204" pitchFamily="34" charset="0"/>
                <a:ea typeface="Arial" panose="020B0604020202020204" pitchFamily="34" charset="0"/>
              </a:rPr>
              <a:t>100 VERBS </a:t>
            </a:r>
            <a:endParaRPr lang="en-US" altLang="zh-CN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4589145" y="2992120"/>
            <a:ext cx="4666615" cy="3987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2000" b="1" dirty="0">
                <a:latin typeface="Arial" panose="020B0604020202020204" pitchFamily="34" charset="0"/>
                <a:ea typeface="Arial" panose="020B0604020202020204" pitchFamily="34" charset="0"/>
              </a:rPr>
              <a:t>Тренировка 5 основных времён</a:t>
            </a:r>
            <a:endParaRPr lang="ru-RU" altLang="zh-CN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900680" y="1061720"/>
            <a:ext cx="9079865" cy="1547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34. bring - brought - brought</a:t>
            </a:r>
            <a:r>
              <a:rPr lang="ru-RU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- </a:t>
            </a:r>
            <a:r>
              <a:rPr lang="ru-RU" altLang="en-US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приносить</a:t>
            </a:r>
            <a:endParaRPr lang="en-US" altLang="en-US" sz="280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r>
              <a:rPr lang="en-US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35. happen - happened - happened</a:t>
            </a:r>
            <a:r>
              <a:rPr lang="ru-RU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- </a:t>
            </a:r>
            <a:r>
              <a:rPr lang="ru-RU" altLang="en-US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случаться, происходить</a:t>
            </a:r>
            <a:endParaRPr lang="en-US" altLang="en-US" sz="2800" dirty="0">
              <a:solidFill>
                <a:srgbClr val="FF00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r>
              <a:rPr lang="en-US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36. write - wrote - written</a:t>
            </a:r>
            <a:r>
              <a:rPr lang="ru-RU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- </a:t>
            </a:r>
            <a:r>
              <a:rPr lang="ru-RU" altLang="en-US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писать</a:t>
            </a:r>
            <a:endParaRPr lang="ru-RU" altLang="en-US" sz="280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954145" y="4194175"/>
            <a:ext cx="8346440" cy="2484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800">
                <a:latin typeface="+mj-lt"/>
                <a:cs typeface="+mj-lt"/>
              </a:rPr>
              <a:t>Неприятности иногда случаются.   </a:t>
            </a:r>
            <a:r>
              <a:rPr lang="ru-RU" altLang="en-US" sz="2000">
                <a:solidFill>
                  <a:srgbClr val="FF0000"/>
                </a:solidFill>
                <a:latin typeface="+mj-lt"/>
                <a:cs typeface="+mj-lt"/>
              </a:rPr>
              <a:t>(</a:t>
            </a:r>
            <a:r>
              <a:rPr lang="en-US" altLang="en-US" sz="2000">
                <a:solidFill>
                  <a:srgbClr val="FF0000"/>
                </a:solidFill>
                <a:latin typeface="+mj-lt"/>
                <a:cs typeface="+mj-lt"/>
              </a:rPr>
              <a:t>Present Simple</a:t>
            </a:r>
            <a:r>
              <a:rPr lang="ru-RU" altLang="en-US" sz="2000">
                <a:solidFill>
                  <a:srgbClr val="FF0000"/>
                </a:solidFill>
                <a:latin typeface="+mj-lt"/>
                <a:cs typeface="+mj-lt"/>
              </a:rPr>
              <a:t>)</a:t>
            </a:r>
            <a:endParaRPr lang="ru-RU" altLang="en-US" sz="2000">
              <a:solidFill>
                <a:srgbClr val="FF0000"/>
              </a:solidFill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Большая неприятность произошла вчера.</a:t>
            </a:r>
            <a:r>
              <a:rPr lang="en-US" altLang="ru-RU" sz="2800">
                <a:latin typeface="+mj-lt"/>
                <a:cs typeface="+mj-lt"/>
              </a:rPr>
              <a:t> </a:t>
            </a:r>
            <a:r>
              <a:rPr lang="en-US" altLang="ru-RU" sz="2000">
                <a:solidFill>
                  <a:srgbClr val="FF0000"/>
                </a:solidFill>
                <a:latin typeface="+mj-lt"/>
                <a:cs typeface="+mj-lt"/>
              </a:rPr>
              <a:t>(</a:t>
            </a:r>
            <a:r>
              <a:rPr lang="en-US" altLang="ru-RU">
                <a:solidFill>
                  <a:srgbClr val="FF0000"/>
                </a:solidFill>
                <a:latin typeface="+mj-lt"/>
                <a:cs typeface="+mj-lt"/>
              </a:rPr>
              <a:t>Past Simple</a:t>
            </a:r>
            <a:r>
              <a:rPr lang="en-US" altLang="ru-RU" sz="2000">
                <a:solidFill>
                  <a:srgbClr val="FF0000"/>
                </a:solidFill>
                <a:latin typeface="+mj-lt"/>
                <a:cs typeface="+mj-lt"/>
              </a:rPr>
              <a:t>)</a:t>
            </a:r>
            <a:endParaRPr lang="ru-RU" altLang="en-US" sz="2800"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  <a:sym typeface="+mn-ea"/>
              </a:rPr>
              <a:t>Неприятность случится завтра. </a:t>
            </a:r>
            <a:r>
              <a:rPr lang="en-US" altLang="ru-RU">
                <a:solidFill>
                  <a:srgbClr val="FF0000"/>
                </a:solidFill>
                <a:latin typeface="+mj-lt"/>
                <a:cs typeface="+mj-lt"/>
                <a:sym typeface="+mn-ea"/>
              </a:rPr>
              <a:t>(Future Simple)</a:t>
            </a:r>
            <a:r>
              <a:rPr lang="en-US" altLang="ru-RU">
                <a:solidFill>
                  <a:srgbClr val="FF0000"/>
                </a:solidFill>
                <a:latin typeface="+mj-lt"/>
                <a:cs typeface="+mj-lt"/>
              </a:rPr>
              <a:t> </a:t>
            </a:r>
            <a:endParaRPr lang="ru-RU" altLang="en-US">
              <a:solidFill>
                <a:srgbClr val="FF0000"/>
              </a:solidFill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Неприятность происходит с тобой сейчас</a:t>
            </a:r>
            <a:r>
              <a:rPr lang="en-US" altLang="ru-RU" sz="2800">
                <a:latin typeface="+mj-lt"/>
                <a:cs typeface="+mj-lt"/>
              </a:rPr>
              <a:t>. </a:t>
            </a:r>
            <a:r>
              <a:rPr lang="en-US" altLang="ru-RU" sz="2000">
                <a:solidFill>
                  <a:srgbClr val="FF0000"/>
                </a:solidFill>
                <a:latin typeface="+mj-lt"/>
                <a:cs typeface="+mj-lt"/>
              </a:rPr>
              <a:t>(Present Cont.)</a:t>
            </a:r>
            <a:endParaRPr lang="ru-RU" altLang="en-US" sz="2000">
              <a:solidFill>
                <a:srgbClr val="FF0000"/>
              </a:solidFill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Неприятность уже случилась.</a:t>
            </a:r>
            <a:r>
              <a:rPr lang="en-US" altLang="ru-RU" sz="2800">
                <a:latin typeface="+mj-lt"/>
                <a:cs typeface="+mj-lt"/>
              </a:rPr>
              <a:t> </a:t>
            </a:r>
            <a:r>
              <a:rPr lang="en-US" altLang="ru-RU" sz="2000">
                <a:solidFill>
                  <a:srgbClr val="FF0000"/>
                </a:solidFill>
                <a:latin typeface="+mj-lt"/>
                <a:cs typeface="+mj-lt"/>
              </a:rPr>
              <a:t>(Present Perfect)</a:t>
            </a:r>
            <a:endParaRPr lang="en-US" altLang="ru-RU" sz="2000">
              <a:solidFill>
                <a:srgbClr val="FF0000"/>
              </a:solidFill>
              <a:latin typeface="+mj-lt"/>
              <a:cs typeface="+mj-lt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962525" y="3612515"/>
            <a:ext cx="4956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База:</a:t>
            </a:r>
            <a:r>
              <a:rPr lang="ru-RU" altLang="en-US" sz="2000">
                <a:solidFill>
                  <a:srgbClr val="FF0000"/>
                </a:solidFill>
              </a:rPr>
              <a:t> Неприятности (</a:t>
            </a:r>
            <a:r>
              <a:rPr lang="en-US" altLang="ru-RU" sz="2000">
                <a:solidFill>
                  <a:srgbClr val="FF0000"/>
                </a:solidFill>
              </a:rPr>
              <a:t>Troubles</a:t>
            </a:r>
            <a:r>
              <a:rPr lang="ru-RU" altLang="en-US" sz="2000">
                <a:solidFill>
                  <a:srgbClr val="FF0000"/>
                </a:solidFill>
              </a:rPr>
              <a:t>) случаются.</a:t>
            </a:r>
            <a:endParaRPr lang="ru-RU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12362180" cy="5288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138794"/>
            <a:ext cx="5243608" cy="500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" y="88265"/>
            <a:ext cx="2682240" cy="32194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194560" y="1518920"/>
            <a:ext cx="6379210" cy="244030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Basis</a:t>
            </a:r>
            <a:r>
              <a:rPr lang="ru-RU" altLang="en-US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: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ru-RU" sz="2400" dirty="0">
                <a:latin typeface="Arial" panose="020B0604020202020204" pitchFamily="34" charset="0"/>
                <a:ea typeface="Arial" panose="020B0604020202020204" pitchFamily="34" charset="0"/>
              </a:rPr>
              <a:t>Copy, translate and learn the dialogue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 by heart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(10 coins)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Extra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: sing the song (video) 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 5 coins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ru-RU" alt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3811" y="614923"/>
            <a:ext cx="3854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latinLnBrk="1"/>
            <a:r>
              <a:rPr lang="en-US" altLang="en-US" sz="4400" b="1" i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en-US" altLang="en-US" sz="4400" b="1" i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.xml><?xml version="1.0" encoding="utf-8"?>
<p:tagLst xmlns:p="http://schemas.openxmlformats.org/presentationml/2006/main">
  <p:tag name="KSO_WM_UNIT_VALUE" val="1410*179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0220_12*d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SUPPORT_UNIT_TYPE" val="[&quot;all&quot;]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220_12*a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Click here to add to the title"/>
</p:tagLst>
</file>

<file path=ppt/tags/tag12.xml><?xml version="1.0" encoding="utf-8"?>
<p:tagLst xmlns:p="http://schemas.openxmlformats.org/presentationml/2006/main">
  <p:tag name="KSO_WM_SLIDE_ID" val="custom20200220_12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2"/>
  <p:tag name="KSO_WM_SLIDE_SIZE" val="897*433"/>
  <p:tag name="KSO_WM_SLIDE_POSITION" val="46*60"/>
  <p:tag name="KSO_WM_TAG_VERSION" val="1.0"/>
  <p:tag name="KSO_WM_BEAUTIFY_FLAG" val="#wm#"/>
  <p:tag name="KSO_WM_TEMPLATE_CATEGORY" val="custom"/>
  <p:tag name="KSO_WM_TEMPLATE_INDEX" val="20200220"/>
  <p:tag name="KSO_WM_SLIDE_LAYOUT" val="a_d_f"/>
  <p:tag name="KSO_WM_SLIDE_LAYOUT_CNT" val="1_1_1"/>
</p:tagLst>
</file>

<file path=ppt/tags/tag13.xml><?xml version="1.0" encoding="utf-8"?>
<p:tagLst xmlns:p="http://schemas.openxmlformats.org/presentationml/2006/main">
  <p:tag name="KSO_WM_DIAGRAM_VIRTUALLY_FRAME" val="{&quot;height&quot;:309.27716535433063,&quot;left&quot;:206.65,&quot;top&quot;:40.85,&quot;width&quot;:536.751968503937}"/>
</p:tagLst>
</file>

<file path=ppt/tags/tag14.xml><?xml version="1.0" encoding="utf-8"?>
<p:tagLst xmlns:p="http://schemas.openxmlformats.org/presentationml/2006/main">
  <p:tag name="KSO_WM_DIAGRAM_VIRTUALLY_FRAME" val="{&quot;height&quot;:309.27716535433063,&quot;left&quot;:206.65,&quot;top&quot;:40.85,&quot;width&quot;:536.75196850393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2090</Words>
  <Application>WPS Presentation</Application>
  <PresentationFormat>宽屏</PresentationFormat>
  <Paragraphs>97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Gabriola</vt:lpstr>
      <vt:lpstr>Franklin Gothic Medium</vt:lpstr>
      <vt:lpstr>Comic Sans MS</vt:lpstr>
      <vt:lpstr>Arial Black</vt:lpstr>
      <vt:lpstr>Microsoft YaHei</vt:lpstr>
      <vt:lpstr>Arial Unicode MS</vt:lpstr>
      <vt:lpstr>Calibri</vt:lpstr>
      <vt:lpstr>黑体</vt:lpstr>
      <vt:lpstr>Office Theme</vt:lpstr>
      <vt:lpstr>PowerPoint 演示文稿</vt:lpstr>
      <vt:lpstr>All Is Found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5</cp:revision>
  <dcterms:created xsi:type="dcterms:W3CDTF">2025-07-23T00:59:00Z</dcterms:created>
  <dcterms:modified xsi:type="dcterms:W3CDTF">2025-11-16T02:08:25Z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099FA98BFD394D4C8515A31D49FFE21A_11</vt:lpwstr>
  </property>
</Properties>
</file>