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1"/>
  </p:handoutMasterIdLst>
  <p:sldIdLst>
    <p:sldId id="257" r:id="rId3"/>
    <p:sldId id="258" r:id="rId5"/>
    <p:sldId id="259" r:id="rId6"/>
    <p:sldId id="264" r:id="rId7"/>
    <p:sldId id="261" r:id="rId8"/>
    <p:sldId id="262" r:id="rId9"/>
    <p:sldId id="263" r:id="rId1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FC7F-F0B9-4FEC-AE89-890B6F23C0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12C46-CAFC-42CF-A47E-B97220ADC8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12C46-CAFC-42CF-A47E-B97220ADC8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84405-2047-4E43-9604-0589E0B7F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FC7F-F0B9-4FEC-AE89-890B6F23C0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06B1-462A-47DD-A303-EE66B4DE49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6BBE-FDD8-46A5-8ACB-24561321E8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21CA-B2DF-4C72-97B8-DD1C95AD1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6BBE-FDD8-46A5-8ACB-24561321E8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21CA-B2DF-4C72-97B8-DD1C95AD1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6BBE-FDD8-46A5-8ACB-24561321E8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21CA-B2DF-4C72-97B8-DD1C95AD1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6BBE-FDD8-46A5-8ACB-24561321E8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21CA-B2DF-4C72-97B8-DD1C95AD138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r="-2134"/>
          <a:stretch>
            <a:fillRect/>
          </a:stretch>
        </p:blipFill>
        <p:spPr>
          <a:xfrm>
            <a:off x="0" y="69788"/>
            <a:ext cx="1982705" cy="1585370"/>
          </a:xfrm>
          <a:prstGeom prst="rect">
            <a:avLst/>
          </a:prstGeom>
        </p:spPr>
      </p:pic>
      <p:cxnSp>
        <p:nvCxnSpPr>
          <p:cNvPr id="8" name="直接连接符 7"/>
          <p:cNvCxnSpPr/>
          <p:nvPr userDrawn="1"/>
        </p:nvCxnSpPr>
        <p:spPr>
          <a:xfrm>
            <a:off x="2102433" y="1307352"/>
            <a:ext cx="68981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6BBE-FDD8-46A5-8ACB-24561321E8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21CA-B2DF-4C72-97B8-DD1C95AD1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6BBE-FDD8-46A5-8ACB-24561321E8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21CA-B2DF-4C72-97B8-DD1C95AD1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6BBE-FDD8-46A5-8ACB-24561321E8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21CA-B2DF-4C72-97B8-DD1C95AD1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6BBE-FDD8-46A5-8ACB-24561321E8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21CA-B2DF-4C72-97B8-DD1C95AD1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6BBE-FDD8-46A5-8ACB-24561321E8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21CA-B2DF-4C72-97B8-DD1C95AD1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fld id="{4D2E6BBE-FDD8-46A5-8ACB-24561321E8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fld id="{8DDD21CA-B2DF-4C72-97B8-DD1C95AD138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Arial" panose="020B0604020202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image" Target="../media/image8.jpeg"/><Relationship Id="rId5" Type="http://schemas.openxmlformats.org/officeDocument/2006/relationships/tags" Target="../tags/tag4.xml"/><Relationship Id="rId4" Type="http://schemas.openxmlformats.org/officeDocument/2006/relationships/image" Target="../media/image7.jpe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0" Type="http://schemas.openxmlformats.org/officeDocument/2006/relationships/notesSlide" Target="../notesSlides/notesSlide5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57"/>
          <a:stretch>
            <a:fillRect/>
          </a:stretch>
        </p:blipFill>
        <p:spPr>
          <a:xfrm>
            <a:off x="6217706" y="770020"/>
            <a:ext cx="5974294" cy="5513852"/>
          </a:xfrm>
          <a:prstGeom prst="rect">
            <a:avLst/>
          </a:prstGeom>
        </p:spPr>
      </p:pic>
      <p:sp>
        <p:nvSpPr>
          <p:cNvPr id="10" name="标题 1"/>
          <p:cNvSpPr txBox="1"/>
          <p:nvPr/>
        </p:nvSpPr>
        <p:spPr>
          <a:xfrm>
            <a:off x="814070" y="2429510"/>
            <a:ext cx="4094480" cy="5435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4800" b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Lesson 1</a:t>
            </a:r>
            <a:r>
              <a:rPr lang="ru-RU" altLang="en-US" sz="4800" b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6</a:t>
            </a:r>
            <a:endParaRPr lang="ru-RU" altLang="en-US" sz="4800" b="1" dirty="0" smtClean="0">
              <a:ln w="38100">
                <a:noFill/>
              </a:ln>
              <a:solidFill>
                <a:schemeClr val="accent2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814070" y="3041015"/>
            <a:ext cx="4639945" cy="12782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3200" dirty="0" smtClean="0">
                <a:ln w="38100">
                  <a:noFill/>
                </a:ln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Trick or treat</a:t>
            </a:r>
            <a:endParaRPr lang="zh-CN" altLang="en-US" sz="3200" dirty="0" smtClean="0">
              <a:ln w="38100">
                <a:noFill/>
              </a:ln>
              <a:solidFill>
                <a:schemeClr val="accent2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algn="l">
              <a:lnSpc>
                <a:spcPct val="100000"/>
              </a:lnSpc>
            </a:pPr>
            <a:r>
              <a:rPr lang="en-US" altLang="zh-CN" sz="3200" dirty="0" smtClean="0">
                <a:ln w="38100">
                  <a:noFill/>
                </a:ln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Modal verbs</a:t>
            </a:r>
            <a:endParaRPr lang="en-US" altLang="zh-CN" sz="3200" dirty="0" smtClean="0">
              <a:ln w="38100">
                <a:noFill/>
              </a:ln>
              <a:solidFill>
                <a:schemeClr val="accent2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04"/>
          <a:stretch>
            <a:fillRect/>
          </a:stretch>
        </p:blipFill>
        <p:spPr>
          <a:xfrm>
            <a:off x="436245" y="1501775"/>
            <a:ext cx="3594735" cy="574040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814070" y="5429250"/>
            <a:ext cx="2415540" cy="355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500"/>
              </a:lnSpc>
            </a:pPr>
            <a:r>
              <a:rPr lang="en-US" altLang="zh-CN" sz="1800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TIME</a:t>
            </a:r>
            <a:r>
              <a:rPr lang="zh-CN" altLang="en-US" sz="1800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：</a:t>
            </a:r>
            <a:r>
              <a:rPr lang="en-US" altLang="zh-CN" sz="1800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2025.10.31  </a:t>
            </a:r>
            <a:endParaRPr lang="zh-CN" altLang="en-US" sz="1800" dirty="0">
              <a:ln w="38100">
                <a:noFill/>
              </a:ln>
              <a:solidFill>
                <a:schemeClr val="accent2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"/>
          <p:cNvSpPr/>
          <p:nvPr/>
        </p:nvSpPr>
        <p:spPr>
          <a:xfrm>
            <a:off x="367891" y="1761348"/>
            <a:ext cx="3316886" cy="3335920"/>
          </a:xfrm>
          <a:prstGeom prst="ellipse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 w="53975" cmpd="dbl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3" name="标题 1"/>
          <p:cNvSpPr txBox="1"/>
          <p:nvPr/>
        </p:nvSpPr>
        <p:spPr>
          <a:xfrm>
            <a:off x="4275455" y="373380"/>
            <a:ext cx="2620010" cy="5156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2800" b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Trick or treat</a:t>
            </a:r>
            <a:endParaRPr lang="en-US" altLang="zh-CN" sz="2800" b="1" dirty="0" smtClean="0">
              <a:ln w="38100">
                <a:noFill/>
              </a:ln>
              <a:solidFill>
                <a:schemeClr val="accent2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3980815" y="1250950"/>
            <a:ext cx="3651250" cy="446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ru-RU" sz="2000">
                <a:solidFill>
                  <a:schemeClr val="bg1"/>
                </a:solidFill>
              </a:rPr>
              <a:t>Trick or treat</a:t>
            </a:r>
            <a:endParaRPr lang="en-US" altLang="ru-RU" sz="2000">
              <a:solidFill>
                <a:schemeClr val="bg1"/>
              </a:solidFill>
            </a:endParaRPr>
          </a:p>
          <a:p>
            <a:r>
              <a:rPr lang="en-US" altLang="ru-RU" sz="2000">
                <a:solidFill>
                  <a:schemeClr val="bg1"/>
                </a:solidFill>
              </a:rPr>
              <a:t>Trick or treat</a:t>
            </a:r>
            <a:endParaRPr lang="en-US" altLang="ru-RU" sz="2000">
              <a:solidFill>
                <a:schemeClr val="bg1"/>
              </a:solidFill>
            </a:endParaRPr>
          </a:p>
          <a:p>
            <a:r>
              <a:rPr lang="en-US" altLang="ru-RU" sz="2000">
                <a:solidFill>
                  <a:schemeClr val="bg1"/>
                </a:solidFill>
              </a:rPr>
              <a:t>Give us something good to eat</a:t>
            </a:r>
            <a:endParaRPr lang="en-US" altLang="ru-RU" sz="2000">
              <a:solidFill>
                <a:schemeClr val="bg1"/>
              </a:solidFill>
            </a:endParaRPr>
          </a:p>
          <a:p>
            <a:r>
              <a:rPr lang="en-US" altLang="ru-RU" sz="2000">
                <a:solidFill>
                  <a:srgbClr val="92D050"/>
                </a:solidFill>
              </a:rPr>
              <a:t>/1.If you don't, we don't care</a:t>
            </a:r>
            <a:endParaRPr lang="en-US" altLang="ru-RU" sz="2000">
              <a:solidFill>
                <a:srgbClr val="92D050"/>
              </a:solidFill>
            </a:endParaRPr>
          </a:p>
          <a:p>
            <a:r>
              <a:rPr lang="en-US" altLang="ru-RU" sz="2000">
                <a:solidFill>
                  <a:srgbClr val="92D050"/>
                </a:solidFill>
              </a:rPr>
              <a:t>We'll put red ants in your hair</a:t>
            </a:r>
            <a:endParaRPr lang="en-US" altLang="ru-RU" sz="2000">
              <a:solidFill>
                <a:srgbClr val="92D050"/>
              </a:solidFill>
            </a:endParaRPr>
          </a:p>
          <a:p>
            <a:r>
              <a:rPr lang="en-US" altLang="ru-RU" sz="2000">
                <a:solidFill>
                  <a:srgbClr val="FFFF00"/>
                </a:solidFill>
              </a:rPr>
              <a:t>/ </a:t>
            </a:r>
            <a:r>
              <a:rPr lang="en-US" altLang="ru-RU" sz="2000">
                <a:solidFill>
                  <a:srgbClr val="FFFF00"/>
                </a:solidFill>
                <a:sym typeface="+mn-ea"/>
              </a:rPr>
              <a:t>2. If you don't hee hee hee</a:t>
            </a:r>
            <a:endParaRPr lang="en-US" altLang="ru-RU" sz="2000">
              <a:solidFill>
                <a:srgbClr val="FFFF00"/>
              </a:solidFill>
            </a:endParaRPr>
          </a:p>
          <a:p>
            <a:r>
              <a:rPr lang="en-US" altLang="ru-RU" sz="2000">
                <a:solidFill>
                  <a:srgbClr val="FFFF00"/>
                </a:solidFill>
                <a:sym typeface="+mn-ea"/>
              </a:rPr>
              <a:t>We'll put snails upon your feet</a:t>
            </a:r>
            <a:endParaRPr lang="en-US" altLang="ru-RU" sz="2000">
              <a:solidFill>
                <a:srgbClr val="FFFF00"/>
              </a:solidFill>
              <a:sym typeface="+mn-ea"/>
            </a:endParaRPr>
          </a:p>
          <a:p>
            <a:r>
              <a:rPr lang="en-US" altLang="ru-RU" sz="2000">
                <a:solidFill>
                  <a:srgbClr val="FF0000"/>
                </a:solidFill>
                <a:sym typeface="+mn-ea"/>
              </a:rPr>
              <a:t>/ 3. </a:t>
            </a:r>
            <a:r>
              <a:rPr lang="en-US" altLang="ru-RU" sz="2000">
                <a:solidFill>
                  <a:srgbClr val="FF0000"/>
                </a:solidFill>
                <a:sym typeface="+mn-ea"/>
              </a:rPr>
              <a:t>If you don't, nevermind</a:t>
            </a:r>
            <a:endParaRPr lang="en-US" altLang="ru-RU" sz="2000">
              <a:solidFill>
                <a:srgbClr val="FF0000"/>
              </a:solidFill>
            </a:endParaRPr>
          </a:p>
          <a:p>
            <a:r>
              <a:rPr lang="en-US" altLang="ru-RU" sz="2000">
                <a:solidFill>
                  <a:srgbClr val="FF0000"/>
                </a:solidFill>
                <a:sym typeface="+mn-ea"/>
              </a:rPr>
              <a:t>You can sit on a porcupine</a:t>
            </a:r>
            <a:endParaRPr lang="en-US" altLang="ru-RU" sz="2000">
              <a:solidFill>
                <a:srgbClr val="FF0000"/>
              </a:solidFill>
            </a:endParaRPr>
          </a:p>
          <a:p>
            <a:r>
              <a:rPr lang="en-US" altLang="ru-RU" sz="2000">
                <a:solidFill>
                  <a:schemeClr val="bg1"/>
                </a:solidFill>
              </a:rPr>
              <a:t>Trick or treat</a:t>
            </a:r>
            <a:endParaRPr lang="en-US" altLang="ru-RU" sz="2000">
              <a:solidFill>
                <a:schemeClr val="bg1"/>
              </a:solidFill>
            </a:endParaRPr>
          </a:p>
          <a:p>
            <a:r>
              <a:rPr lang="en-US" altLang="ru-RU" sz="2000">
                <a:solidFill>
                  <a:schemeClr val="bg1"/>
                </a:solidFill>
              </a:rPr>
              <a:t>Trick or treat</a:t>
            </a:r>
            <a:endParaRPr lang="en-US" altLang="ru-RU" sz="2000">
              <a:solidFill>
                <a:schemeClr val="bg1"/>
              </a:solidFill>
            </a:endParaRPr>
          </a:p>
          <a:p>
            <a:r>
              <a:rPr lang="en-US" altLang="ru-RU" sz="2000">
                <a:solidFill>
                  <a:schemeClr val="bg1"/>
                </a:solidFill>
              </a:rPr>
              <a:t>We love candy oh so sweet</a:t>
            </a:r>
            <a:endParaRPr lang="en-US" altLang="ru-RU" sz="2000">
              <a:solidFill>
                <a:schemeClr val="bg1"/>
              </a:solidFill>
            </a:endParaRPr>
          </a:p>
          <a:p>
            <a:r>
              <a:rPr lang="en-US" altLang="ru-RU" sz="2000">
                <a:solidFill>
                  <a:schemeClr val="bg1"/>
                </a:solidFill>
              </a:rPr>
              <a:t>Each and every halloween</a:t>
            </a:r>
            <a:endParaRPr lang="en-US" altLang="ru-RU" sz="2000">
              <a:solidFill>
                <a:schemeClr val="bg1"/>
              </a:solidFill>
            </a:endParaRPr>
          </a:p>
          <a:p>
            <a:r>
              <a:rPr lang="en-US" altLang="ru-RU" sz="2000">
                <a:solidFill>
                  <a:schemeClr val="bg1"/>
                </a:solidFill>
              </a:rPr>
              <a:t>We all say trick or treat</a:t>
            </a:r>
            <a:endParaRPr lang="en-US" altLang="ru-RU" sz="2000">
              <a:solidFill>
                <a:schemeClr val="bg1"/>
              </a:solidFill>
            </a:endParaRPr>
          </a:p>
          <a:p>
            <a:endParaRPr lang="en-US" altLang="ru-RU"/>
          </a:p>
          <a:p>
            <a:endParaRPr lang="en-US" altLang="ru-RU"/>
          </a:p>
          <a:p>
            <a:endParaRPr lang="en-US" altLang="ru-RU"/>
          </a:p>
          <a:p>
            <a:endParaRPr lang="en-US" altLang="ru-RU"/>
          </a:p>
          <a:p>
            <a:endParaRPr lang="ru-RU" altLang="en-US"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7987030" y="598170"/>
            <a:ext cx="4064000" cy="54343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ru-RU">
                <a:solidFill>
                  <a:srgbClr val="92D050"/>
                </a:solidFill>
                <a:sym typeface="+mn-ea"/>
              </a:rPr>
              <a:t>1.</a:t>
            </a:r>
            <a:r>
              <a:rPr lang="en-US" altLang="ru-RU">
                <a:solidFill>
                  <a:schemeClr val="accent6"/>
                </a:solidFill>
                <a:sym typeface="+mn-ea"/>
              </a:rPr>
              <a:t> </a:t>
            </a:r>
            <a:r>
              <a:rPr lang="en-US" altLang="ru-RU">
                <a:solidFill>
                  <a:schemeClr val="bg1"/>
                </a:solidFill>
                <a:sym typeface="+mn-ea"/>
              </a:rPr>
              <a:t>Once a year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When the leaves are brown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October 31st rolls around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Kids come out when the sun goes down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You know they're comin'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When you hear this sound</a:t>
            </a:r>
            <a:endParaRPr lang="en-US" altLang="ru-RU">
              <a:solidFill>
                <a:schemeClr val="bg1"/>
              </a:solidFill>
              <a:sym typeface="+mn-ea"/>
            </a:endParaRPr>
          </a:p>
          <a:p>
            <a:endParaRPr lang="ru-RU" altLang="en-US"/>
          </a:p>
          <a:p>
            <a:r>
              <a:rPr lang="en-US" altLang="ru-RU">
                <a:solidFill>
                  <a:srgbClr val="FFFF00"/>
                </a:solidFill>
                <a:sym typeface="+mn-ea"/>
              </a:rPr>
              <a:t>2.</a:t>
            </a:r>
            <a:r>
              <a:rPr lang="en-US" altLang="ru-RU">
                <a:solidFill>
                  <a:schemeClr val="bg1"/>
                </a:solidFill>
                <a:sym typeface="+mn-ea"/>
              </a:rPr>
              <a:t> Ghosts and witches, monsters too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Men from space, and bats say boo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Cowboys and fairies what a zoo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Better be ready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They're coming for you</a:t>
            </a:r>
            <a:endParaRPr lang="en-US" altLang="ru-RU">
              <a:solidFill>
                <a:schemeClr val="bg1"/>
              </a:solidFill>
              <a:sym typeface="+mn-ea"/>
            </a:endParaRPr>
          </a:p>
          <a:p>
            <a:endParaRPr lang="en-US" altLang="ru-RU">
              <a:solidFill>
                <a:schemeClr val="bg1"/>
              </a:solidFill>
              <a:sym typeface="+mn-ea"/>
            </a:endParaRPr>
          </a:p>
          <a:p>
            <a:r>
              <a:rPr lang="en-US" altLang="ru-RU">
                <a:solidFill>
                  <a:srgbClr val="FF0000"/>
                </a:solidFill>
                <a:sym typeface="+mn-ea"/>
              </a:rPr>
              <a:t>3.</a:t>
            </a:r>
            <a:r>
              <a:rPr lang="en-US" altLang="ru-RU">
                <a:solidFill>
                  <a:schemeClr val="bg1"/>
                </a:solidFill>
                <a:sym typeface="+mn-ea"/>
              </a:rPr>
              <a:t> Whats that creeping uuuupppp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Your drive is it a zombie ooh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I'm terrified could it be pirates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Now live nearby wait I think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I know! it's only halloween!</a:t>
            </a:r>
            <a:endParaRPr lang="ru-RU" altLang="en-US">
              <a:solidFill>
                <a:schemeClr val="bg1"/>
              </a:solidFill>
            </a:endParaRPr>
          </a:p>
          <a:p>
            <a:endParaRPr lang="en-US" altLang="ru-RU">
              <a:solidFill>
                <a:schemeClr val="bg1"/>
              </a:solidFill>
            </a:endParaRPr>
          </a:p>
          <a:p>
            <a:endParaRPr lang="en-US" alt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е поле 4"/>
          <p:cNvSpPr txBox="1"/>
          <p:nvPr/>
        </p:nvSpPr>
        <p:spPr>
          <a:xfrm>
            <a:off x="464185" y="2784475"/>
            <a:ext cx="51149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800" b="1">
                <a:solidFill>
                  <a:srgbClr val="FFFF00"/>
                </a:solidFill>
              </a:rPr>
              <a:t>I’d rather... than... in autumn</a:t>
            </a:r>
            <a:endParaRPr lang="en-US" altLang="en-US" sz="2800" b="1">
              <a:solidFill>
                <a:srgbClr val="FFFF00"/>
              </a:solidFill>
            </a:endParaRPr>
          </a:p>
          <a:p>
            <a:r>
              <a:rPr lang="ru-RU" altLang="en-US" sz="2800" b="1">
                <a:solidFill>
                  <a:srgbClr val="FFFF00"/>
                </a:solidFill>
              </a:rPr>
              <a:t>Я бы лучше... чем... осенью</a:t>
            </a:r>
            <a:endParaRPr lang="ru-RU" altLang="en-US" sz="2800" b="1">
              <a:solidFill>
                <a:srgbClr val="FFFF00"/>
              </a:solidFill>
            </a:endParaRPr>
          </a:p>
        </p:txBody>
      </p:sp>
      <p:pic>
        <p:nvPicPr>
          <p:cNvPr id="3" name="Изображение 2" descr="36a46c74-98ba-43dc-97d4-537552339f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60110" y="238125"/>
            <a:ext cx="5033645" cy="651510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1915160" y="613410"/>
            <a:ext cx="147637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800" b="1">
                <a:solidFill>
                  <a:srgbClr val="FFFF00"/>
                </a:solidFill>
              </a:rPr>
              <a:t>would</a:t>
            </a:r>
            <a:endParaRPr lang="en-US" altLang="en-US" sz="2800" b="1">
              <a:solidFill>
                <a:srgbClr val="FFFF00"/>
              </a:solidFill>
            </a:endParaRPr>
          </a:p>
          <a:p>
            <a:endParaRPr lang="ru-RU" altLang="en-US" sz="2800" b="1">
              <a:solidFill>
                <a:srgbClr val="FFFF00"/>
              </a:solidFill>
            </a:endParaRPr>
          </a:p>
          <a:p>
            <a:r>
              <a:rPr lang="ru-RU" altLang="en-US" sz="2800" b="1">
                <a:solidFill>
                  <a:srgbClr val="FFFF00"/>
                </a:solidFill>
              </a:rPr>
              <a:t>  бы</a:t>
            </a:r>
            <a:endParaRPr lang="en-US" altLang="en-US" sz="2800" b="1">
              <a:solidFill>
                <a:srgbClr val="FFFF00"/>
              </a:solidFill>
            </a:endParaRPr>
          </a:p>
          <a:p>
            <a:endParaRPr lang="en-US" altLang="en-US" sz="2800" b="1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2185035" y="70739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2800" b="1">
                <a:solidFill>
                  <a:srgbClr val="FFFF00"/>
                </a:solidFill>
              </a:rPr>
              <a:t>Video on verbs</a:t>
            </a:r>
            <a:endParaRPr lang="en-US" altLang="ru-RU" sz="2800" b="1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02560" y="3062605"/>
            <a:ext cx="3691890" cy="35896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ru-RU" altLang="zh-CN" dirty="0">
                <a:solidFill>
                  <a:srgbClr val="FFFF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1. Предположение,</a:t>
            </a:r>
            <a:r>
              <a:rPr lang="en-US" altLang="ru-RU" dirty="0">
                <a:solidFill>
                  <a:srgbClr val="FFFF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ru-RU" altLang="ru-RU" dirty="0">
                <a:solidFill>
                  <a:srgbClr val="FFFF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намерение</a:t>
            </a:r>
            <a:endParaRPr lang="ru-RU" altLang="zh-CN" dirty="0">
              <a:solidFill>
                <a:srgbClr val="FFFF00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ru-RU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I shall do my homework later.</a:t>
            </a:r>
            <a:endParaRPr lang="ru-RU" altLang="zh-CN" dirty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FF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2. </a:t>
            </a:r>
            <a:r>
              <a:rPr lang="ru-RU" altLang="zh-CN" dirty="0">
                <a:solidFill>
                  <a:srgbClr val="FFFF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Предложение</a:t>
            </a:r>
            <a:endParaRPr lang="ru-RU" altLang="zh-CN" dirty="0">
              <a:solidFill>
                <a:srgbClr val="FFFF00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Shall we go for a walk?</a:t>
            </a:r>
            <a:endParaRPr lang="en-US" altLang="zh-CN" dirty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ru-RU" dirty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5" name="文本框 52"/>
          <p:cNvSpPr txBox="1"/>
          <p:nvPr>
            <p:custDataLst>
              <p:tags r:id="rId2"/>
            </p:custDataLst>
          </p:nvPr>
        </p:nvSpPr>
        <p:spPr>
          <a:xfrm>
            <a:off x="3920906" y="2073090"/>
            <a:ext cx="99504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en-US" sz="2400" b="1" dirty="0">
                <a:solidFill>
                  <a:schemeClr val="accent2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Shall </a:t>
            </a:r>
            <a:endParaRPr lang="en-US" altLang="en-US" sz="2400" b="1" dirty="0">
              <a:solidFill>
                <a:schemeClr val="accent2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algn="l"/>
            <a:r>
              <a:rPr lang="en-US" altLang="en-US" sz="2400" b="1" dirty="0">
                <a:solidFill>
                  <a:schemeClr val="accent2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(I/we)</a:t>
            </a:r>
            <a:endParaRPr lang="en-US" altLang="en-US" sz="2400" b="1" dirty="0">
              <a:solidFill>
                <a:schemeClr val="accent2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6" name="流程图: 终止 15"/>
          <p:cNvSpPr/>
          <p:nvPr>
            <p:custDataLst>
              <p:tags r:id="rId3"/>
            </p:custDataLst>
          </p:nvPr>
        </p:nvSpPr>
        <p:spPr>
          <a:xfrm>
            <a:off x="489820" y="3011644"/>
            <a:ext cx="2062306" cy="2407232"/>
          </a:xfrm>
          <a:prstGeom prst="flowChartTerminator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Arial" panose="020B0604020202020204" pitchFamily="34" charset="0"/>
            </a:endParaRPr>
          </a:p>
        </p:txBody>
      </p:sp>
      <p:sp>
        <p:nvSpPr>
          <p:cNvPr id="17" name="流程图: 终止 16"/>
          <p:cNvSpPr/>
          <p:nvPr>
            <p:custDataLst>
              <p:tags r:id="rId5"/>
            </p:custDataLst>
          </p:nvPr>
        </p:nvSpPr>
        <p:spPr>
          <a:xfrm>
            <a:off x="6092586" y="3011704"/>
            <a:ext cx="2187870" cy="2463522"/>
          </a:xfrm>
          <a:prstGeom prst="flowChartTerminator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Arial" panose="020B0604020202020204" pitchFamily="34" charset="0"/>
            </a:endParaRPr>
          </a:p>
        </p:txBody>
      </p:sp>
      <p:sp>
        <p:nvSpPr>
          <p:cNvPr id="18" name="TextBox 2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281035" y="2757170"/>
            <a:ext cx="3700780" cy="40341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ru-RU" altLang="zh-CN" dirty="0" smtClean="0">
                <a:solidFill>
                  <a:srgbClr val="FFFF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1. Совет</a:t>
            </a:r>
            <a:r>
              <a:rPr lang="en-US" altLang="ru-RU" dirty="0" smtClean="0">
                <a:solidFill>
                  <a:srgbClr val="FFFF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 (</a:t>
            </a:r>
            <a:r>
              <a:rPr lang="ru-RU" altLang="ru-RU" dirty="0" smtClean="0">
                <a:solidFill>
                  <a:srgbClr val="FFFF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следует/следовало бы</a:t>
            </a:r>
            <a:r>
              <a:rPr lang="en-US" altLang="ru-RU" dirty="0" smtClean="0">
                <a:solidFill>
                  <a:srgbClr val="FFFF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)</a:t>
            </a:r>
            <a:endParaRPr lang="ru-RU" altLang="zh-CN" dirty="0" smtClean="0">
              <a:solidFill>
                <a:srgbClr val="FFFF00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You should eat more fruits.</a:t>
            </a:r>
            <a:endParaRPr lang="ru-RU" altLang="zh-CN" dirty="0" smtClean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ru-RU" altLang="zh-CN" dirty="0" smtClean="0">
                <a:solidFill>
                  <a:srgbClr val="FFFF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2. Ожидание</a:t>
            </a:r>
            <a:endParaRPr lang="ru-RU" altLang="zh-CN" dirty="0" smtClean="0">
              <a:solidFill>
                <a:srgbClr val="FFFF00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The train should arrive at 5 p.m.</a:t>
            </a:r>
            <a:endParaRPr lang="en-US" altLang="zh-CN" dirty="0" smtClean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ru-RU" altLang="en-US" dirty="0" smtClean="0">
                <a:solidFill>
                  <a:srgbClr val="FFFF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3. Мягкое побуждение, требование</a:t>
            </a:r>
            <a:endParaRPr lang="ru-RU" altLang="en-US" dirty="0" smtClean="0">
              <a:solidFill>
                <a:srgbClr val="FFFF00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We all should follow rules.</a:t>
            </a:r>
            <a:endParaRPr lang="ru-RU" altLang="zh-CN" dirty="0" smtClean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endParaRPr lang="ru-RU" altLang="zh-CN" dirty="0" smtClean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9" name="文本框 52"/>
          <p:cNvSpPr txBox="1"/>
          <p:nvPr>
            <p:custDataLst>
              <p:tags r:id="rId8"/>
            </p:custDataLst>
          </p:nvPr>
        </p:nvSpPr>
        <p:spPr>
          <a:xfrm>
            <a:off x="8712156" y="2073090"/>
            <a:ext cx="12147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chemeClr val="accent2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Should</a:t>
            </a:r>
            <a:endParaRPr lang="en-US" altLang="zh-CN" sz="2400" b="1" dirty="0">
              <a:solidFill>
                <a:schemeClr val="accent2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3" name="标题 1"/>
          <p:cNvSpPr txBox="1"/>
          <p:nvPr/>
        </p:nvSpPr>
        <p:spPr>
          <a:xfrm>
            <a:off x="1472565" y="829945"/>
            <a:ext cx="9968230" cy="11671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ru-RU" sz="2800" b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                               </a:t>
            </a:r>
            <a:r>
              <a:rPr lang="ru-RU" altLang="en-US" sz="2800" b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Модальные глаголы -</a:t>
            </a:r>
            <a:endParaRPr lang="en-US" altLang="en-US" sz="2800" b="1" dirty="0" smtClean="0">
              <a:ln w="38100">
                <a:noFill/>
              </a:ln>
              <a:solidFill>
                <a:schemeClr val="accent2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algn="ctr">
              <a:lnSpc>
                <a:spcPct val="100000"/>
              </a:lnSpc>
            </a:pPr>
            <a:r>
              <a:rPr lang="ru-RU" altLang="en-US" sz="1800" i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бывшие глаголы, ставшие отдельными специальными словами (элементами)</a:t>
            </a:r>
            <a:endParaRPr lang="ru-RU" altLang="en-US" sz="1800" i="1" dirty="0" smtClean="0">
              <a:ln w="38100">
                <a:noFill/>
              </a:ln>
              <a:solidFill>
                <a:schemeClr val="accent2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marL="285750" indent="-28575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altLang="en-US" sz="1800" i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НИКАК не изменяются, </a:t>
            </a:r>
            <a:endParaRPr lang="ru-RU" altLang="en-US" sz="1800" i="1" dirty="0" smtClean="0">
              <a:ln w="38100">
                <a:noFill/>
              </a:ln>
              <a:solidFill>
                <a:schemeClr val="accent2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marL="285750" indent="-28575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altLang="en-US" sz="1800" i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САМИ формируют вопросы и отрицания, </a:t>
            </a:r>
            <a:endParaRPr lang="ru-RU" altLang="en-US" sz="1800" i="1" dirty="0" smtClean="0">
              <a:ln w="38100">
                <a:noFill/>
              </a:ln>
              <a:solidFill>
                <a:schemeClr val="accent2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marL="285750" indent="-28575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altLang="en-US" sz="1800" i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после них только СЛОВАРНАЯ форма глагола.</a:t>
            </a:r>
            <a:r>
              <a:rPr lang="ru-RU" altLang="en-US" sz="2000" i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endParaRPr lang="ru-RU" altLang="en-US" sz="2000" i="1" dirty="0" smtClean="0">
              <a:ln w="38100">
                <a:noFill/>
              </a:ln>
              <a:solidFill>
                <a:schemeClr val="accent2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489585" y="600710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i="1">
                <a:highlight>
                  <a:srgbClr val="FFFF00"/>
                </a:highlight>
              </a:rPr>
              <a:t>отработка со словарными глаголами - кубик</a:t>
            </a:r>
            <a:endParaRPr lang="ru-RU" altLang="en-US" i="1">
              <a:highlight>
                <a:srgbClr val="FFFF00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57"/>
          <a:stretch>
            <a:fillRect/>
          </a:stretch>
        </p:blipFill>
        <p:spPr>
          <a:xfrm>
            <a:off x="6534785" y="882650"/>
            <a:ext cx="5657215" cy="5221605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652145" y="472440"/>
            <a:ext cx="7389495" cy="46355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ru-RU" sz="4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       Today’s verbs</a:t>
            </a:r>
            <a:endParaRPr lang="en-US" altLang="ru-RU" sz="4400">
              <a:solidFill>
                <a:srgbClr val="FFFF00"/>
              </a:solidFill>
              <a:latin typeface="MuseoModerno Black" pitchFamily="2" charset="0"/>
              <a:ea typeface="MuseoModerno Black" pitchFamily="2" charset="0"/>
              <a:cs typeface="MuseoModerno Black" pitchFamily="2" charset="0"/>
              <a:sym typeface="+mn-ea"/>
            </a:endParaRPr>
          </a:p>
          <a:p>
            <a:endParaRPr lang="en-US" altLang="ru-RU" sz="2400">
              <a:solidFill>
                <a:srgbClr val="FFFF00"/>
              </a:solidFill>
              <a:latin typeface="MuseoModerno Black" pitchFamily="2" charset="0"/>
              <a:ea typeface="MuseoModerno Black" pitchFamily="2" charset="0"/>
              <a:cs typeface="MuseoModerno Black" pitchFamily="2" charset="0"/>
              <a:sym typeface="+mn-ea"/>
            </a:endParaRPr>
          </a:p>
          <a:p>
            <a:r>
              <a:rPr lang="ru-RU" altLang="en-US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25</a:t>
            </a:r>
            <a:r>
              <a:rPr lang="en-US" altLang="ru-RU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. leave - left - left </a:t>
            </a:r>
            <a:r>
              <a:rPr lang="ru-RU" altLang="en-US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-</a:t>
            </a:r>
            <a:r>
              <a:rPr lang="en-US" altLang="ru-RU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 </a:t>
            </a:r>
            <a:r>
              <a:rPr lang="ru-RU" altLang="ru-RU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оставлять, покидать</a:t>
            </a:r>
            <a:endParaRPr lang="en-US" altLang="ru-RU" sz="2400">
              <a:solidFill>
                <a:srgbClr val="FFFF00"/>
              </a:solidFill>
              <a:latin typeface="MuseoModerno Black" pitchFamily="2" charset="0"/>
              <a:ea typeface="MuseoModerno Black" pitchFamily="2" charset="0"/>
              <a:cs typeface="MuseoModerno Black" pitchFamily="2" charset="0"/>
              <a:sym typeface="+mn-ea"/>
            </a:endParaRPr>
          </a:p>
          <a:p>
            <a:endParaRPr lang="en-US" altLang="ru-RU" sz="2400">
              <a:solidFill>
                <a:srgbClr val="FFFF00"/>
              </a:solidFill>
              <a:latin typeface="MuseoModerno Black" pitchFamily="2" charset="0"/>
              <a:ea typeface="MuseoModerno Black" pitchFamily="2" charset="0"/>
              <a:cs typeface="MuseoModerno Black" pitchFamily="2" charset="0"/>
              <a:sym typeface="+mn-ea"/>
            </a:endParaRPr>
          </a:p>
          <a:p>
            <a:r>
              <a:rPr lang="ru-RU" altLang="en-US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26</a:t>
            </a:r>
            <a:r>
              <a:rPr lang="en-US" altLang="ru-RU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.</a:t>
            </a:r>
            <a:r>
              <a:rPr lang="ru-RU" altLang="en-US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 </a:t>
            </a:r>
            <a:r>
              <a:rPr lang="en-US" altLang="en-US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put</a:t>
            </a:r>
            <a:r>
              <a:rPr lang="en-US" altLang="ru-RU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 - put - put </a:t>
            </a:r>
            <a:r>
              <a:rPr lang="ru-RU" altLang="en-US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- класть, положить</a:t>
            </a:r>
            <a:endParaRPr lang="en-US" altLang="ru-RU" sz="2400">
              <a:solidFill>
                <a:srgbClr val="FFFF00"/>
              </a:solidFill>
              <a:latin typeface="MuseoModerno Black" pitchFamily="2" charset="0"/>
              <a:ea typeface="MuseoModerno Black" pitchFamily="2" charset="0"/>
              <a:cs typeface="MuseoModerno Black" pitchFamily="2" charset="0"/>
              <a:sym typeface="+mn-ea"/>
            </a:endParaRPr>
          </a:p>
          <a:p>
            <a:endParaRPr lang="en-US" altLang="ru-RU" sz="2400">
              <a:solidFill>
                <a:srgbClr val="FFFF00"/>
              </a:solidFill>
              <a:latin typeface="MuseoModerno Black" pitchFamily="2" charset="0"/>
              <a:ea typeface="MuseoModerno Black" pitchFamily="2" charset="0"/>
              <a:cs typeface="MuseoModerno Black" pitchFamily="2" charset="0"/>
              <a:sym typeface="+mn-ea"/>
            </a:endParaRPr>
          </a:p>
          <a:p>
            <a:r>
              <a:rPr lang="ru-RU" altLang="en-US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27</a:t>
            </a:r>
            <a:r>
              <a:rPr lang="en-US" altLang="ru-RU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.</a:t>
            </a:r>
            <a:r>
              <a:rPr lang="ru-RU" altLang="en-US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 </a:t>
            </a:r>
            <a:r>
              <a:rPr lang="en-US" altLang="en-US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mean</a:t>
            </a:r>
            <a:r>
              <a:rPr lang="en-US" altLang="ru-RU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 - meant</a:t>
            </a:r>
            <a:r>
              <a:rPr lang="en-US" altLang="en-US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 </a:t>
            </a:r>
            <a:r>
              <a:rPr lang="ru-RU" altLang="en-US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- </a:t>
            </a:r>
            <a:r>
              <a:rPr lang="en-US" altLang="ru-RU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meant - </a:t>
            </a:r>
            <a:r>
              <a:rPr lang="ru-RU" altLang="ru-RU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значить, означать, подразумевать, иметь ввиду</a:t>
            </a:r>
            <a:endParaRPr lang="ru-RU" altLang="ru-RU" sz="2400">
              <a:solidFill>
                <a:srgbClr val="FFFF00"/>
              </a:solidFill>
              <a:latin typeface="MuseoModerno Black" pitchFamily="2" charset="0"/>
              <a:ea typeface="MuseoModerno Black" pitchFamily="2" charset="0"/>
              <a:cs typeface="MuseoModerno Black" pitchFamily="2" charset="0"/>
              <a:sym typeface="+mn-e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3353" y="5344160"/>
            <a:ext cx="44513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7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100 </a:t>
            </a:r>
            <a:r>
              <a:rPr lang="en-US" altLang="en-US" sz="7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Verbs</a:t>
            </a:r>
            <a:endParaRPr lang="en-US" altLang="en-US" sz="7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>
          <a:xfrm>
            <a:off x="928370" y="1687195"/>
            <a:ext cx="4994275" cy="4185285"/>
          </a:xfrm>
          <a:prstGeom prst="roundRect">
            <a:avLst>
              <a:gd name="adj" fmla="val 2219"/>
            </a:avLst>
          </a:prstGeom>
          <a:blipFill dpi="0" rotWithShape="1">
            <a:blip r:embed="rId1" cstate="print"/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Arial" panose="020B060402020202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265545" y="4239260"/>
            <a:ext cx="55245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  <a:highlight>
                  <a:srgbClr val="FFFF00"/>
                </a:highlight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* Use our verbs</a:t>
            </a:r>
            <a:r>
              <a:rPr lang="ru-RU" altLang="en-US" sz="2400" dirty="0">
                <a:solidFill>
                  <a:srgbClr val="FF0000"/>
                </a:solidFill>
                <a:highlight>
                  <a:srgbClr val="FFFF00"/>
                </a:highlight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   </a:t>
            </a:r>
            <a:endParaRPr lang="en-US" altLang="en-US" sz="2400" dirty="0">
              <a:solidFill>
                <a:srgbClr val="FF0000"/>
              </a:solidFill>
              <a:highlight>
                <a:srgbClr val="FFFF00"/>
              </a:highlight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r>
              <a:rPr lang="en-US" altLang="en-US" sz="2400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be, have, do, say, go, get, take, see, come, want, use, find, make, think, know, give, tell, work, call, try, ask, need, feel, become, leave, put, mean </a:t>
            </a:r>
            <a:endParaRPr lang="en-US" altLang="en-US" sz="2400" dirty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54" name="标题 1"/>
          <p:cNvSpPr txBox="1"/>
          <p:nvPr/>
        </p:nvSpPr>
        <p:spPr>
          <a:xfrm>
            <a:off x="1990725" y="532765"/>
            <a:ext cx="3557905" cy="7975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800" b="1" dirty="0">
                <a:solidFill>
                  <a:srgbClr val="FFC108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+mn-ea"/>
              </a:rPr>
              <a:t>Homework</a:t>
            </a:r>
            <a:endParaRPr lang="en-US" altLang="zh-CN" sz="4800" b="1" dirty="0">
              <a:solidFill>
                <a:srgbClr val="FFC108"/>
              </a:solidFill>
              <a:latin typeface="Arial" panose="020B0604020202020204" pitchFamily="34" charset="0"/>
              <a:ea typeface="Microsoft YaHei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3" name="标题 1"/>
          <p:cNvSpPr txBox="1"/>
          <p:nvPr/>
        </p:nvSpPr>
        <p:spPr>
          <a:xfrm>
            <a:off x="6394450" y="3325495"/>
            <a:ext cx="4970780" cy="5156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2800" b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1. </a:t>
            </a:r>
            <a:r>
              <a:rPr lang="en-US" altLang="zh-CN" sz="2800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Copy the notes from</a:t>
            </a:r>
            <a:r>
              <a:rPr lang="en-US" altLang="zh-CN" sz="2800" b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 Slide 4, </a:t>
            </a:r>
            <a:r>
              <a:rPr lang="en-US" altLang="zh-CN" sz="2800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give your own examples on</a:t>
            </a:r>
            <a:r>
              <a:rPr lang="en-US" altLang="zh-CN" sz="2800" b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smtClean="0">
                <a:ln w="38100">
                  <a:noFill/>
                </a:ln>
                <a:solidFill>
                  <a:srgbClr val="FFFF00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SHALL</a:t>
            </a:r>
            <a:r>
              <a:rPr lang="ru-RU" altLang="en-US" sz="2800" b="1" dirty="0" smtClean="0">
                <a:ln w="38100">
                  <a:noFill/>
                </a:ln>
                <a:solidFill>
                  <a:srgbClr val="FFFF00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smtClean="0">
                <a:ln w="38100">
                  <a:noFill/>
                </a:ln>
                <a:solidFill>
                  <a:srgbClr val="FFFF00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/</a:t>
            </a:r>
            <a:r>
              <a:rPr lang="ru-RU" altLang="en-US" sz="2800" b="1" dirty="0" smtClean="0">
                <a:ln w="38100">
                  <a:noFill/>
                </a:ln>
                <a:solidFill>
                  <a:srgbClr val="FFFF00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ru-RU" sz="2800" b="1" dirty="0" smtClean="0">
                <a:ln w="38100">
                  <a:noFill/>
                </a:ln>
                <a:solidFill>
                  <a:srgbClr val="FFFF00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SHOULD</a:t>
            </a:r>
            <a:r>
              <a:rPr lang="en-US" altLang="zh-CN" sz="2800" b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endParaRPr lang="en-US" altLang="zh-CN" sz="2800" b="1" dirty="0" smtClean="0">
              <a:ln w="38100">
                <a:noFill/>
              </a:ln>
              <a:solidFill>
                <a:schemeClr val="accent2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algn="l">
              <a:lnSpc>
                <a:spcPct val="100000"/>
              </a:lnSpc>
            </a:pPr>
            <a:endParaRPr lang="en-US" altLang="zh-CN" sz="2800" b="1" dirty="0" smtClean="0">
              <a:ln w="38100">
                <a:noFill/>
              </a:ln>
              <a:solidFill>
                <a:schemeClr val="accent2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algn="l">
              <a:lnSpc>
                <a:spcPct val="100000"/>
              </a:lnSpc>
            </a:pPr>
            <a:r>
              <a:rPr lang="en-US" altLang="zh-CN" sz="2800" b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6 -10           + 2 design</a:t>
            </a:r>
            <a:endParaRPr lang="ru-RU" altLang="en-US" sz="2800" b="1" dirty="0" smtClean="0">
              <a:ln w="38100">
                <a:noFill/>
              </a:ln>
              <a:solidFill>
                <a:schemeClr val="accent2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555" y="3027680"/>
            <a:ext cx="821055" cy="813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prism isInverted="1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DIAGRAM_VIRTUALLY_FRAME" val="{&quot;height&quot;:340.1645669291339,&quot;left&quot;:38.568503937007875,&quot;top&quot;:194.58543307086612,&quot;width&quot;:904.8814960629921}"/>
</p:tagLst>
</file>

<file path=ppt/tags/tag2.xml><?xml version="1.0" encoding="utf-8"?>
<p:tagLst xmlns:p="http://schemas.openxmlformats.org/presentationml/2006/main">
  <p:tag name="KSO_WM_DIAGRAM_VIRTUALLY_FRAME" val="{&quot;height&quot;:195.97960629921263,&quot;left&quot;:69.81850393700788,&quot;top&quot;:194.58543307086612,&quot;width&quot;:819.2727559055118}"/>
</p:tagLst>
</file>

<file path=ppt/tags/tag3.xml><?xml version="1.0" encoding="utf-8"?>
<p:tagLst xmlns:p="http://schemas.openxmlformats.org/presentationml/2006/main">
  <p:tag name="KSO_WM_DIAGRAM_VIRTUALLY_FRAME" val="{&quot;height&quot;:340.1645669291339,&quot;left&quot;:38.568503937007875,&quot;top&quot;:194.58543307086612,&quot;width&quot;:904.8814960629921}"/>
</p:tagLst>
</file>

<file path=ppt/tags/tag4.xml><?xml version="1.0" encoding="utf-8"?>
<p:tagLst xmlns:p="http://schemas.openxmlformats.org/presentationml/2006/main">
  <p:tag name="KSO_WM_DIAGRAM_VIRTUALLY_FRAME" val="{&quot;height&quot;:340.1645669291339,&quot;left&quot;:38.568503937007875,&quot;top&quot;:194.58543307086612,&quot;width&quot;:904.8814960629921}"/>
</p:tagLst>
</file>

<file path=ppt/tags/tag5.xml><?xml version="1.0" encoding="utf-8"?>
<p:tagLst xmlns:p="http://schemas.openxmlformats.org/presentationml/2006/main">
  <p:tag name="KSO_WM_DIAGRAM_VIRTUALLY_FRAME" val="{&quot;height&quot;:340.1645669291339,&quot;left&quot;:38.568503937007875,&quot;top&quot;:194.58543307086612,&quot;width&quot;:904.8814960629921}"/>
</p:tagLst>
</file>

<file path=ppt/tags/tag6.xml><?xml version="1.0" encoding="utf-8"?>
<p:tagLst xmlns:p="http://schemas.openxmlformats.org/presentationml/2006/main">
  <p:tag name="KSO_WM_DIAGRAM_VIRTUALLY_FRAME" val="{&quot;height&quot;:195.97960629921263,&quot;left&quot;:69.81850393700788,&quot;top&quot;:194.58543307086612,&quot;width&quot;:819.2727559055118}"/>
</p:tagLst>
</file>

<file path=ppt/theme/theme1.xml><?xml version="1.0" encoding="utf-8"?>
<a:theme xmlns:a="http://schemas.openxmlformats.org/drawingml/2006/main" name="1_Office Theme">
  <a:themeElements>
    <a:clrScheme name="自定义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B3838"/>
      </a:accent1>
      <a:accent2>
        <a:srgbClr val="FFC108"/>
      </a:accent2>
      <a:accent3>
        <a:srgbClr val="FFC108"/>
      </a:accent3>
      <a:accent4>
        <a:srgbClr val="FFC108"/>
      </a:accent4>
      <a:accent5>
        <a:srgbClr val="FFC108"/>
      </a:accent5>
      <a:accent6>
        <a:srgbClr val="FFC108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1901</Words>
  <Application>WPS Presentation</Application>
  <PresentationFormat>宽屏</PresentationFormat>
  <Paragraphs>107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SimSun</vt:lpstr>
      <vt:lpstr>Wingdings</vt:lpstr>
      <vt:lpstr>Calibri Light</vt:lpstr>
      <vt:lpstr>Microsoft YaHei</vt:lpstr>
      <vt:lpstr>Arial Unicode MS</vt:lpstr>
      <vt:lpstr>Calibri</vt:lpstr>
      <vt:lpstr>MuseoModerno Black</vt:lpstr>
      <vt:lpstr>Segoe Print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Елизавета Крест�</cp:lastModifiedBy>
  <cp:revision>5</cp:revision>
  <dcterms:created xsi:type="dcterms:W3CDTF">2025-07-23T00:59:00Z</dcterms:created>
  <dcterms:modified xsi:type="dcterms:W3CDTF">2025-10-19T08:38:19Z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1049-12.2.0.23131</vt:lpwstr>
  </property>
  <property fmtid="{D5CDD505-2E9C-101B-9397-08002B2CF9AE}" pid="3" name="ICV">
    <vt:lpwstr>C648E097B449488A869D905B8F381ECD_11</vt:lpwstr>
  </property>
</Properties>
</file>