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7" r:id="rId3"/>
    <p:sldId id="258" r:id="rId5"/>
    <p:sldId id="259" r:id="rId6"/>
    <p:sldId id="263" r:id="rId7"/>
    <p:sldId id="260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B688C9"/>
    <a:srgbClr val="20DE51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2C46-CAFC-42CF-A47E-B97220ADC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2C46-CAFC-42CF-A47E-B97220ADC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4405-2047-4E43-9604-0589E0B7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r="-2134"/>
          <a:stretch>
            <a:fillRect/>
          </a:stretch>
        </p:blipFill>
        <p:spPr>
          <a:xfrm>
            <a:off x="0" y="69788"/>
            <a:ext cx="1982705" cy="158537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2102433" y="1307352"/>
            <a:ext cx="68981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tags" Target="../tags/tag4.xml"/><Relationship Id="rId4" Type="http://schemas.openxmlformats.org/officeDocument/2006/relationships/image" Target="../media/image7.jpe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7"/>
          <a:stretch>
            <a:fillRect/>
          </a:stretch>
        </p:blipFill>
        <p:spPr>
          <a:xfrm>
            <a:off x="6217706" y="770020"/>
            <a:ext cx="5974294" cy="5513852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814070" y="2429510"/>
            <a:ext cx="4094480" cy="543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4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Lesson 1</a:t>
            </a:r>
            <a:r>
              <a:rPr lang="ru-RU" altLang="en-US" sz="4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5</a:t>
            </a:r>
            <a:endParaRPr lang="ru-RU" altLang="en-US" sz="4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14070" y="3041015"/>
            <a:ext cx="4639945" cy="1278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dirty="0" smtClean="0">
                <a:ln w="38100"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Trick or treat</a:t>
            </a:r>
            <a:endParaRPr lang="zh-CN" altLang="en-US" sz="3200" dirty="0" smtClean="0">
              <a:ln w="38100">
                <a:noFill/>
              </a:ln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en-US" altLang="zh-CN" sz="3200" dirty="0" smtClean="0">
                <a:ln w="38100"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Modal verbs</a:t>
            </a:r>
            <a:endParaRPr lang="en-US" altLang="zh-CN" sz="3200" dirty="0" smtClean="0">
              <a:ln w="38100">
                <a:noFill/>
              </a:ln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4"/>
          <a:stretch>
            <a:fillRect/>
          </a:stretch>
        </p:blipFill>
        <p:spPr>
          <a:xfrm>
            <a:off x="436245" y="1501775"/>
            <a:ext cx="3594735" cy="57404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814070" y="5429250"/>
            <a:ext cx="2415540" cy="35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en-US" altLang="zh-CN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TIME</a:t>
            </a:r>
            <a:r>
              <a:rPr lang="zh-CN" altLang="en-US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：</a:t>
            </a:r>
            <a:r>
              <a:rPr lang="en-US" altLang="zh-CN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2025.10.31  </a:t>
            </a:r>
            <a:endParaRPr lang="zh-CN" altLang="en-US" sz="1800" dirty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/>
          <p:cNvSpPr/>
          <p:nvPr/>
        </p:nvSpPr>
        <p:spPr>
          <a:xfrm>
            <a:off x="367891" y="1761348"/>
            <a:ext cx="3316886" cy="3335920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53975" cmpd="dbl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4275455" y="373380"/>
            <a:ext cx="2620010" cy="51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Trick or treat</a:t>
            </a: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980815" y="1250950"/>
            <a:ext cx="3651250" cy="446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Give us something good to 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rgbClr val="92D050"/>
                </a:solidFill>
              </a:rPr>
              <a:t>/1.If you don't, we don't care</a:t>
            </a:r>
            <a:endParaRPr lang="en-US" altLang="ru-RU" sz="2000">
              <a:solidFill>
                <a:srgbClr val="92D050"/>
              </a:solidFill>
            </a:endParaRPr>
          </a:p>
          <a:p>
            <a:r>
              <a:rPr lang="en-US" altLang="ru-RU" sz="2000">
                <a:solidFill>
                  <a:srgbClr val="92D050"/>
                </a:solidFill>
              </a:rPr>
              <a:t>We'll put red ants in your hair</a:t>
            </a:r>
            <a:endParaRPr lang="en-US" altLang="ru-RU" sz="2000">
              <a:solidFill>
                <a:srgbClr val="92D050"/>
              </a:solidFill>
            </a:endParaRPr>
          </a:p>
          <a:p>
            <a:r>
              <a:rPr lang="en-US" altLang="ru-RU" sz="2000">
                <a:solidFill>
                  <a:srgbClr val="FFFF00"/>
                </a:solidFill>
              </a:rPr>
              <a:t>/ </a:t>
            </a:r>
            <a:r>
              <a:rPr lang="en-US" altLang="ru-RU" sz="2000">
                <a:solidFill>
                  <a:srgbClr val="FFFF00"/>
                </a:solidFill>
                <a:sym typeface="+mn-ea"/>
              </a:rPr>
              <a:t>2. If you don't hee hee hee</a:t>
            </a:r>
            <a:endParaRPr lang="en-US" altLang="ru-RU" sz="2000">
              <a:solidFill>
                <a:srgbClr val="FFFF00"/>
              </a:solidFill>
            </a:endParaRPr>
          </a:p>
          <a:p>
            <a:r>
              <a:rPr lang="en-US" altLang="ru-RU" sz="2000">
                <a:solidFill>
                  <a:srgbClr val="FFFF00"/>
                </a:solidFill>
                <a:sym typeface="+mn-ea"/>
              </a:rPr>
              <a:t>We'll put snails upon your feet</a:t>
            </a:r>
            <a:endParaRPr lang="en-US" altLang="ru-RU" sz="2000">
              <a:solidFill>
                <a:srgbClr val="FFFF00"/>
              </a:solidFill>
              <a:sym typeface="+mn-ea"/>
            </a:endParaRPr>
          </a:p>
          <a:p>
            <a:r>
              <a:rPr lang="en-US" altLang="ru-RU" sz="2000">
                <a:solidFill>
                  <a:srgbClr val="FF0000"/>
                </a:solidFill>
                <a:sym typeface="+mn-ea"/>
              </a:rPr>
              <a:t>/ 3. </a:t>
            </a:r>
            <a:r>
              <a:rPr lang="en-US" altLang="ru-RU" sz="2000">
                <a:solidFill>
                  <a:srgbClr val="FF0000"/>
                </a:solidFill>
                <a:sym typeface="+mn-ea"/>
              </a:rPr>
              <a:t>If you don't, nevermind</a:t>
            </a:r>
            <a:endParaRPr lang="en-US" altLang="ru-RU" sz="2000">
              <a:solidFill>
                <a:srgbClr val="FF0000"/>
              </a:solidFill>
            </a:endParaRPr>
          </a:p>
          <a:p>
            <a:r>
              <a:rPr lang="en-US" altLang="ru-RU" sz="2000">
                <a:solidFill>
                  <a:srgbClr val="FF0000"/>
                </a:solidFill>
                <a:sym typeface="+mn-ea"/>
              </a:rPr>
              <a:t>You can sit on a porcupine</a:t>
            </a:r>
            <a:endParaRPr lang="en-US" altLang="ru-RU" sz="2000">
              <a:solidFill>
                <a:srgbClr val="FF0000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We love candy oh so sweet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Each and every halloween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We all say 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987030" y="598170"/>
            <a:ext cx="4064000" cy="5434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>
                <a:solidFill>
                  <a:srgbClr val="92D050"/>
                </a:solidFill>
                <a:sym typeface="+mn-ea"/>
              </a:rPr>
              <a:t>1.</a:t>
            </a:r>
            <a:r>
              <a:rPr lang="en-US" altLang="ru-RU">
                <a:solidFill>
                  <a:schemeClr val="accent6"/>
                </a:solidFill>
                <a:sym typeface="+mn-ea"/>
              </a:rPr>
              <a:t> 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Once a year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When the leaves are brown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October 31st rolls around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Kids come out when the sun goes down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You know they're comin'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When you hear this sound</a:t>
            </a:r>
            <a:endParaRPr lang="en-US" altLang="ru-RU">
              <a:solidFill>
                <a:schemeClr val="bg1"/>
              </a:solidFill>
              <a:sym typeface="+mn-ea"/>
            </a:endParaRPr>
          </a:p>
          <a:p>
            <a:endParaRPr lang="ru-RU" altLang="en-US"/>
          </a:p>
          <a:p>
            <a:r>
              <a:rPr lang="en-US" altLang="ru-RU">
                <a:solidFill>
                  <a:srgbClr val="FFFF00"/>
                </a:solidFill>
                <a:sym typeface="+mn-ea"/>
              </a:rPr>
              <a:t>2.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Ghosts and witches, monsters too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Men from space, and bats say boo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Cowboys and fairies what a zoo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Better be ready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They're coming for you</a:t>
            </a:r>
            <a:endParaRPr lang="en-US" altLang="ru-RU">
              <a:solidFill>
                <a:schemeClr val="bg1"/>
              </a:solidFill>
              <a:sym typeface="+mn-ea"/>
            </a:endParaRPr>
          </a:p>
          <a:p>
            <a:endParaRPr lang="en-US" altLang="ru-RU">
              <a:solidFill>
                <a:schemeClr val="bg1"/>
              </a:solidFill>
              <a:sym typeface="+mn-ea"/>
            </a:endParaRPr>
          </a:p>
          <a:p>
            <a:r>
              <a:rPr lang="en-US" altLang="ru-RU">
                <a:solidFill>
                  <a:srgbClr val="FF0000"/>
                </a:solidFill>
                <a:sym typeface="+mn-ea"/>
              </a:rPr>
              <a:t>3.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Whats that creeping uuuupppp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Your drive is it a zombie ooh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I'm terrified could it be pirates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Now live nearby wait I think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I know! it's only halloween!</a:t>
            </a:r>
            <a:endParaRPr lang="ru-RU" altLang="en-US">
              <a:solidFill>
                <a:schemeClr val="bg1"/>
              </a:solidFill>
            </a:endParaRPr>
          </a:p>
          <a:p>
            <a:endParaRPr lang="en-US" altLang="ru-RU">
              <a:solidFill>
                <a:schemeClr val="bg1"/>
              </a:solidFill>
            </a:endParaRPr>
          </a:p>
          <a:p>
            <a:endParaRPr lang="en-US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636431508_163719"/>
          <p:cNvPicPr>
            <a:picLocks noChangeAspect="1"/>
          </p:cNvPicPr>
          <p:nvPr/>
        </p:nvPicPr>
        <p:blipFill>
          <a:blip r:embed="rId1"/>
          <a:srcRect l="997" t="12384" r="691"/>
          <a:stretch>
            <a:fillRect/>
          </a:stretch>
        </p:blipFill>
        <p:spPr>
          <a:xfrm>
            <a:off x="3373755" y="1299845"/>
            <a:ext cx="8502015" cy="508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5781040" y="828040"/>
            <a:ext cx="4163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 b="1">
                <a:solidFill>
                  <a:srgbClr val="FFFF00"/>
                </a:solidFill>
              </a:rPr>
              <a:t>I’m not sure...It / they </a:t>
            </a:r>
            <a:r>
              <a:rPr lang="en-US" altLang="en-US" sz="2000" b="1" u="sng">
                <a:solidFill>
                  <a:srgbClr val="FFFF00"/>
                </a:solidFill>
              </a:rPr>
              <a:t>might</a:t>
            </a:r>
            <a:r>
              <a:rPr lang="en-US" altLang="en-US" sz="2000" b="1">
                <a:solidFill>
                  <a:srgbClr val="FFFF00"/>
                </a:solidFill>
              </a:rPr>
              <a:t> be..</a:t>
            </a:r>
            <a:r>
              <a:rPr lang="en-US" altLang="en-US">
                <a:solidFill>
                  <a:srgbClr val="FFFF00"/>
                </a:solidFill>
              </a:rPr>
              <a:t>.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443345" y="356235"/>
            <a:ext cx="28390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 b="1">
                <a:solidFill>
                  <a:srgbClr val="FFFF00"/>
                </a:solidFill>
              </a:rPr>
              <a:t>Where is / are the...?</a:t>
            </a:r>
            <a:endParaRPr lang="en-US" altLang="ru-RU" sz="2000" b="1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976755"/>
            <a:ext cx="3683000" cy="39560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ru-RU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</a:t>
            </a:r>
            <a:r>
              <a:rPr lang="en-US" altLang="ru-RU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ru-RU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on </a:t>
            </a:r>
            <a:r>
              <a:rPr lang="en-US" altLang="ru-RU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under</a:t>
            </a:r>
            <a:r>
              <a:rPr lang="en-US" altLang="ru-RU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altLang="ru-RU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ru-RU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</a:t>
            </a:r>
            <a:r>
              <a:rPr lang="ru-RU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front of</a:t>
            </a:r>
            <a:endParaRPr lang="en-US" alt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 sz="32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behind</a:t>
            </a:r>
            <a:endParaRPr lang="en-US" alt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next to </a:t>
            </a:r>
            <a:endParaRPr lang="en-US" altLang="en-US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0DE5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between</a:t>
            </a:r>
            <a:endParaRPr lang="en-US" alt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near</a:t>
            </a:r>
            <a:endParaRPr lang="en-US" alt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B688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over</a:t>
            </a:r>
            <a:endParaRPr lang="en-US" alt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B688C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alt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above</a:t>
            </a:r>
            <a:endParaRPr lang="en-US" alt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60000"/>
              </a:lnSpc>
            </a:pPr>
            <a:r>
              <a:rPr lang="en-US" altLang="ru-RU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altLang="ru-RU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082800" y="931545"/>
            <a:ext cx="100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>
                <a:solidFill>
                  <a:srgbClr val="FFFF00"/>
                </a:solidFill>
              </a:rPr>
              <a:t>video</a:t>
            </a:r>
            <a:endParaRPr lang="en-US" alt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185035" y="70739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 b="1">
                <a:solidFill>
                  <a:srgbClr val="FFFF00"/>
                </a:solidFill>
              </a:rPr>
              <a:t>Video on verbs</a:t>
            </a:r>
            <a:endParaRPr lang="en-US" altLang="ru-RU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76525" y="2533650"/>
            <a:ext cx="3349625" cy="3547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Будущее, определённость</a:t>
            </a:r>
            <a:endParaRPr lang="ru-RU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The dog will bite if you approach.</a:t>
            </a:r>
            <a:endParaRPr lang="en-US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2. </a:t>
            </a: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Приглашение, просьба</a:t>
            </a:r>
            <a:endParaRPr lang="ru-RU" altLang="zh-CN" dirty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Will you come with me?</a:t>
            </a:r>
            <a:endParaRPr lang="en-US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3. </a:t>
            </a: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Желание, обещание</a:t>
            </a:r>
            <a:endParaRPr lang="ru-RU" altLang="zh-CN" dirty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I will do my best in exam.</a:t>
            </a:r>
            <a:endParaRPr lang="en-US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ru-RU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文本框 52"/>
          <p:cNvSpPr txBox="1"/>
          <p:nvPr>
            <p:custDataLst>
              <p:tags r:id="rId2"/>
            </p:custDataLst>
          </p:nvPr>
        </p:nvSpPr>
        <p:spPr>
          <a:xfrm>
            <a:off x="3920906" y="2073090"/>
            <a:ext cx="7207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2400" b="1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Will</a:t>
            </a:r>
            <a:endParaRPr lang="en-US" altLang="en-US" sz="2400" b="1" dirty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流程图: 终止 15"/>
          <p:cNvSpPr/>
          <p:nvPr>
            <p:custDataLst>
              <p:tags r:id="rId3"/>
            </p:custDataLst>
          </p:nvPr>
        </p:nvSpPr>
        <p:spPr>
          <a:xfrm>
            <a:off x="489820" y="3006030"/>
            <a:ext cx="2038086" cy="2378961"/>
          </a:xfrm>
          <a:prstGeom prst="flowChartTerminator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17" name="流程图: 终止 16"/>
          <p:cNvSpPr/>
          <p:nvPr>
            <p:custDataLst>
              <p:tags r:id="rId5"/>
            </p:custDataLst>
          </p:nvPr>
        </p:nvSpPr>
        <p:spPr>
          <a:xfrm>
            <a:off x="6026785" y="3006090"/>
            <a:ext cx="2162175" cy="2434590"/>
          </a:xfrm>
          <a:prstGeom prst="flowChartTerminator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18" name="TextBox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14690" y="2533650"/>
            <a:ext cx="3289300" cy="3986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zh-CN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Вежливое предложение</a:t>
            </a:r>
            <a:endParaRPr lang="ru-RU" altLang="zh-CN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Would you like a cup of tea?</a:t>
            </a:r>
            <a:endParaRPr lang="ru-RU" altLang="zh-CN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ru-RU" altLang="zh-CN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2. Условность (бы)</a:t>
            </a:r>
            <a:endParaRPr lang="ru-RU" altLang="zh-CN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I would travel the world.</a:t>
            </a:r>
            <a:endParaRPr lang="en-US" altLang="zh-CN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ru-RU" altLang="en-US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3. Привычка в прошлом</a:t>
            </a:r>
            <a:endParaRPr lang="ru-RU" altLang="en-US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My mother would make pancakes on weekends.</a:t>
            </a:r>
            <a:endParaRPr lang="ru-RU" altLang="zh-CN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ru-RU" altLang="zh-CN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文本框 52"/>
          <p:cNvSpPr txBox="1"/>
          <p:nvPr>
            <p:custDataLst>
              <p:tags r:id="rId8"/>
            </p:custDataLst>
          </p:nvPr>
        </p:nvSpPr>
        <p:spPr>
          <a:xfrm>
            <a:off x="8712156" y="2073090"/>
            <a:ext cx="1107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Would</a:t>
            </a:r>
            <a:endParaRPr lang="en-US" altLang="zh-CN" sz="2400" b="1" dirty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472565" y="829945"/>
            <a:ext cx="9968230" cy="11671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ru-RU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                              </a:t>
            </a:r>
            <a:r>
              <a:rPr lang="ru-RU" altLang="en-US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Модальные глаголы -</a:t>
            </a:r>
            <a:endParaRPr lang="en-US" altLang="en-US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бывшие глаголы, ставшие отдельными специальными словами (элементами)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НИКАК не изменяются, 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САМИ формируют вопросы и отрицания, 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после них только СЛОВАРНАЯ форма глагола.</a:t>
            </a:r>
            <a:r>
              <a:rPr lang="ru-RU" altLang="en-US" sz="20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endParaRPr lang="ru-RU" altLang="en-US" sz="20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89585" y="600710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i="1">
                <a:highlight>
                  <a:srgbClr val="FFFF00"/>
                </a:highlight>
              </a:rPr>
              <a:t>отработка со словарными глаголами - кубик</a:t>
            </a:r>
            <a:endParaRPr lang="ru-RU" altLang="en-US" i="1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928370" y="1687195"/>
            <a:ext cx="4994275" cy="4185285"/>
          </a:xfrm>
          <a:prstGeom prst="roundRect">
            <a:avLst>
              <a:gd name="adj" fmla="val 2219"/>
            </a:avLst>
          </a:prstGeom>
          <a:blipFill dpi="0" rotWithShape="1">
            <a:blip r:embed="rId1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265545" y="4239260"/>
            <a:ext cx="5524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* Use our verbs</a:t>
            </a:r>
            <a:r>
              <a:rPr lang="ru-RU" altLang="en-US" sz="2400" dirty="0">
                <a:solidFill>
                  <a:srgbClr val="FF0000"/>
                </a:solidFill>
                <a:highlight>
                  <a:srgbClr val="FFFF00"/>
                </a:highlight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  </a:t>
            </a:r>
            <a:endParaRPr lang="en-US" altLang="en-US" sz="2400" dirty="0">
              <a:solidFill>
                <a:srgbClr val="FF0000"/>
              </a:solidFill>
              <a:highlight>
                <a:srgbClr val="FFFF00"/>
              </a:highlight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be, have, do, say, go, get, take, see, come, want, use, find, make, think, know, give, tell, work, call, try, ask, need, feel, become </a:t>
            </a:r>
            <a:endParaRPr lang="en-US" altLang="en-US" sz="2400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1990725" y="532765"/>
            <a:ext cx="3557905" cy="7975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b="1" dirty="0">
                <a:solidFill>
                  <a:srgbClr val="FFC108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rPr>
              <a:t>Homework</a:t>
            </a:r>
            <a:endParaRPr lang="en-US" altLang="zh-CN" sz="4800" b="1" dirty="0">
              <a:solidFill>
                <a:srgbClr val="FFC108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6394450" y="3325495"/>
            <a:ext cx="4631690" cy="51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</a:t>
            </a:r>
            <a:r>
              <a:rPr lang="en-US" altLang="zh-CN" sz="2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Copy the notes from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Slide 4, </a:t>
            </a:r>
            <a:r>
              <a:rPr lang="en-US" altLang="zh-CN" sz="2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give your own examples on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MAY</a:t>
            </a:r>
            <a:r>
              <a:rPr lang="ru-RU" alt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/</a:t>
            </a:r>
            <a:r>
              <a:rPr lang="ru-RU" alt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ru-RU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MIGHT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6 -10           + 2 design</a:t>
            </a:r>
            <a:endParaRPr lang="ru-RU" altLang="en-US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55" y="3027680"/>
            <a:ext cx="821055" cy="813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prism isInverted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2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3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4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5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6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heme/theme1.xml><?xml version="1.0" encoding="utf-8"?>
<a:theme xmlns:a="http://schemas.openxmlformats.org/drawingml/2006/main" name="1_Office Theme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3838"/>
      </a:accent1>
      <a:accent2>
        <a:srgbClr val="FFC108"/>
      </a:accent2>
      <a:accent3>
        <a:srgbClr val="FFC108"/>
      </a:accent3>
      <a:accent4>
        <a:srgbClr val="FFC108"/>
      </a:accent4>
      <a:accent5>
        <a:srgbClr val="FFC108"/>
      </a:accent5>
      <a:accent6>
        <a:srgbClr val="FFC108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WPS Presentation</Application>
  <PresentationFormat>宽屏</PresentationFormat>
  <Paragraphs>105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Arial Black</vt:lpstr>
      <vt:lpstr>MuseoModerno Black</vt:lpstr>
      <vt:lpstr>Segoe Print</vt:lpstr>
      <vt:lpstr>Microsoft YaHei</vt:lpstr>
      <vt:lpstr>Arial Unicode MS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2025-10-19T08:38:12Z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1049-12.2.0.23131</vt:lpwstr>
  </property>
  <property fmtid="{D5CDD505-2E9C-101B-9397-08002B2CF9AE}" pid="3" name="ICV">
    <vt:lpwstr>8EDB038C76DA47FC91BA32D9F63F3DCC_11</vt:lpwstr>
  </property>
</Properties>
</file>