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258" r:id="rId3"/>
    <p:sldId id="259" r:id="rId5"/>
    <p:sldId id="260" r:id="rId6"/>
    <p:sldId id="261" r:id="rId7"/>
    <p:sldId id="262" r:id="rId8"/>
    <p:sldId id="264" r:id="rId9"/>
    <p:sldId id="265" r:id="rId10"/>
    <p:sldId id="268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12C46-CAFC-42CF-A47E-B97220ADC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84405-2047-4E43-9604-0589E0B7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06B1-462A-47DD-A303-EE66B4DE49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84405-2047-4E43-9604-0589E0B7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r="-2134"/>
          <a:stretch>
            <a:fillRect/>
          </a:stretch>
        </p:blipFill>
        <p:spPr>
          <a:xfrm>
            <a:off x="0" y="69788"/>
            <a:ext cx="1982705" cy="158537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2102433" y="1307352"/>
            <a:ext cx="68981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tags" Target="../tags/tag4.xml"/><Relationship Id="rId4" Type="http://schemas.openxmlformats.org/officeDocument/2006/relationships/image" Target="../media/image8.jpe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notesSlide" Target="../notesSlides/notesSlide5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7"/>
          <a:stretch>
            <a:fillRect/>
          </a:stretch>
        </p:blipFill>
        <p:spPr>
          <a:xfrm>
            <a:off x="6217706" y="770020"/>
            <a:ext cx="5974294" cy="5513852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>
            <a:off x="814070" y="2429510"/>
            <a:ext cx="4094480" cy="543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4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Lesson 13</a:t>
            </a:r>
            <a:endParaRPr lang="en-US" altLang="zh-CN" sz="4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14070" y="3041015"/>
            <a:ext cx="4639945" cy="12782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dirty="0" smtClean="0">
                <a:ln w="38100">
                  <a:noFill/>
                </a:ln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Trick or treat</a:t>
            </a:r>
            <a:endParaRPr lang="zh-CN" altLang="en-US" sz="3200" dirty="0" smtClean="0">
              <a:ln w="38100">
                <a:noFill/>
              </a:ln>
              <a:solidFill>
                <a:schemeClr val="accent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l">
              <a:lnSpc>
                <a:spcPct val="100000"/>
              </a:lnSpc>
            </a:pPr>
            <a:r>
              <a:rPr lang="en-US" altLang="zh-CN" sz="3200" dirty="0" smtClean="0">
                <a:ln w="38100">
                  <a:noFill/>
                </a:ln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Modal verbs</a:t>
            </a:r>
            <a:endParaRPr lang="en-US" altLang="zh-CN" sz="3200" dirty="0" smtClean="0">
              <a:ln w="38100">
                <a:noFill/>
              </a:ln>
              <a:solidFill>
                <a:schemeClr val="accent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4"/>
          <a:stretch>
            <a:fillRect/>
          </a:stretch>
        </p:blipFill>
        <p:spPr>
          <a:xfrm>
            <a:off x="436245" y="1501775"/>
            <a:ext cx="3594735" cy="574040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814070" y="5429250"/>
            <a:ext cx="2415540" cy="355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en-US" altLang="zh-CN" sz="1800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TIME</a:t>
            </a:r>
            <a:r>
              <a:rPr lang="zh-CN" altLang="en-US" sz="1800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：</a:t>
            </a:r>
            <a:r>
              <a:rPr lang="en-US" altLang="zh-CN" sz="1800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2025.10.31  </a:t>
            </a:r>
            <a:endParaRPr lang="zh-CN" altLang="en-US" sz="1800" dirty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14:ripple dir="l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7307736" y="954409"/>
            <a:ext cx="353441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accent2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CONTENTS</a:t>
            </a:r>
            <a:endParaRPr lang="en-US" altLang="zh-CN" sz="4800" b="1" dirty="0" smtClean="0">
              <a:solidFill>
                <a:schemeClr val="accent2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r="-2134"/>
          <a:stretch>
            <a:fillRect/>
          </a:stretch>
        </p:blipFill>
        <p:spPr>
          <a:xfrm>
            <a:off x="0" y="737936"/>
            <a:ext cx="6895769" cy="5513852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7432079" y="2068286"/>
            <a:ext cx="68981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标题 1"/>
          <p:cNvSpPr txBox="1"/>
          <p:nvPr/>
        </p:nvSpPr>
        <p:spPr>
          <a:xfrm>
            <a:off x="7381240" y="2425065"/>
            <a:ext cx="3337560" cy="377825"/>
          </a:xfrm>
          <a:prstGeom prst="round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 anchorCtr="0">
            <a:normAutofit fontScale="5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sym typeface="+mn-lt"/>
              </a:rPr>
              <a:t>01</a:t>
            </a:r>
            <a:r>
              <a:rPr lang="en-US" altLang="zh-CN" sz="2800" dirty="0" smtClean="0">
                <a:solidFill>
                  <a:srgbClr val="2D143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. 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sym typeface="+mn-ea"/>
              </a:rPr>
              <a:t>Subtitle</a:t>
            </a:r>
            <a:endParaRPr lang="zh-CN" altLang="en-US" sz="2800" dirty="0">
              <a:solidFill>
                <a:srgbClr val="2D1431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标题 1"/>
          <p:cNvSpPr txBox="1"/>
          <p:nvPr/>
        </p:nvSpPr>
        <p:spPr>
          <a:xfrm>
            <a:off x="7381240" y="3181350"/>
            <a:ext cx="3337560" cy="377190"/>
          </a:xfrm>
          <a:prstGeom prst="round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 fontScale="5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sym typeface="+mn-lt"/>
              </a:rPr>
              <a:t>02</a:t>
            </a:r>
            <a:r>
              <a:rPr lang="en-US" altLang="zh-CN" sz="2800" dirty="0">
                <a:solidFill>
                  <a:srgbClr val="2D143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. 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sym typeface="+mn-ea"/>
              </a:rPr>
              <a:t>Subtitle</a:t>
            </a:r>
            <a:endParaRPr lang="zh-CN" altLang="en-US" sz="2800" dirty="0">
              <a:solidFill>
                <a:srgbClr val="2D1431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7" name="标题 1"/>
          <p:cNvSpPr txBox="1"/>
          <p:nvPr/>
        </p:nvSpPr>
        <p:spPr>
          <a:xfrm>
            <a:off x="7381240" y="3937000"/>
            <a:ext cx="3337560" cy="377825"/>
          </a:xfrm>
          <a:prstGeom prst="round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 fontScale="5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sym typeface="+mn-lt"/>
              </a:rPr>
              <a:t>03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sym typeface="+mn-lt"/>
              </a:rPr>
              <a:t>. 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sym typeface="+mn-ea"/>
              </a:rPr>
              <a:t>Subtitle</a:t>
            </a:r>
            <a:endParaRPr lang="zh-CN" altLang="en-US" sz="2800" dirty="0">
              <a:solidFill>
                <a:srgbClr val="2D1431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2" name="标题 1"/>
          <p:cNvSpPr txBox="1"/>
          <p:nvPr/>
        </p:nvSpPr>
        <p:spPr>
          <a:xfrm>
            <a:off x="7307716" y="5820860"/>
            <a:ext cx="3212729" cy="621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600" dirty="0" smtClean="0">
                <a:ln w="38100">
                  <a:noFill/>
                </a:ln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Trick or treat</a:t>
            </a:r>
            <a:endParaRPr lang="zh-CN" altLang="en-US" sz="3600" dirty="0">
              <a:ln w="38100">
                <a:noFill/>
              </a:ln>
              <a:solidFill>
                <a:schemeClr val="accent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7381240" y="4695190"/>
            <a:ext cx="3337560" cy="377825"/>
          </a:xfrm>
          <a:prstGeom prst="round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 fontScale="5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sym typeface="+mn-lt"/>
              </a:rPr>
              <a:t>04. 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sym typeface="+mn-ea"/>
              </a:rPr>
              <a:t>Subtitle</a:t>
            </a:r>
            <a:endParaRPr lang="zh-CN" altLang="en-US" sz="2800" dirty="0">
              <a:solidFill>
                <a:srgbClr val="2D1431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2" name="Изображение 1" descr="warm-up for english lesson _ miro _ уроки английског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045" y="223520"/>
            <a:ext cx="5091430" cy="636524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67" y="5789819"/>
            <a:ext cx="1078499" cy="1067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:blinds dir="vert"/>
      </p:transition>
    </mc:Choice>
    <mc:Fallback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"/>
          <p:cNvSpPr/>
          <p:nvPr/>
        </p:nvSpPr>
        <p:spPr>
          <a:xfrm>
            <a:off x="367891" y="1761348"/>
            <a:ext cx="3316886" cy="3335920"/>
          </a:xfrm>
          <a:prstGeom prst="ellipse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53975" cmpd="dbl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4275455" y="373380"/>
            <a:ext cx="2620010" cy="51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Trick or treat</a:t>
            </a:r>
            <a:endParaRPr lang="en-US" altLang="zh-CN" sz="2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3980815" y="1250950"/>
            <a:ext cx="3651250" cy="446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 sz="2000">
                <a:solidFill>
                  <a:schemeClr val="bg1"/>
                </a:solidFill>
              </a:rPr>
              <a:t>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Give us something good to 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rgbClr val="92D050"/>
                </a:solidFill>
              </a:rPr>
              <a:t>/1.If you don't, we don't care</a:t>
            </a:r>
            <a:endParaRPr lang="en-US" altLang="ru-RU" sz="2000">
              <a:solidFill>
                <a:srgbClr val="92D050"/>
              </a:solidFill>
            </a:endParaRPr>
          </a:p>
          <a:p>
            <a:r>
              <a:rPr lang="en-US" altLang="ru-RU" sz="2000">
                <a:solidFill>
                  <a:srgbClr val="92D050"/>
                </a:solidFill>
              </a:rPr>
              <a:t>We'll put red ants in your hair</a:t>
            </a:r>
            <a:endParaRPr lang="en-US" altLang="ru-RU" sz="2000">
              <a:solidFill>
                <a:srgbClr val="92D050"/>
              </a:solidFill>
            </a:endParaRPr>
          </a:p>
          <a:p>
            <a:r>
              <a:rPr lang="en-US" altLang="ru-RU" sz="2000">
                <a:solidFill>
                  <a:srgbClr val="FFFF00"/>
                </a:solidFill>
              </a:rPr>
              <a:t>/ </a:t>
            </a:r>
            <a:r>
              <a:rPr lang="en-US" altLang="ru-RU" sz="2000">
                <a:solidFill>
                  <a:srgbClr val="FFFF00"/>
                </a:solidFill>
                <a:sym typeface="+mn-ea"/>
              </a:rPr>
              <a:t>2. If you don't hee hee hee</a:t>
            </a:r>
            <a:endParaRPr lang="en-US" altLang="ru-RU" sz="2000">
              <a:solidFill>
                <a:srgbClr val="FFFF00"/>
              </a:solidFill>
            </a:endParaRPr>
          </a:p>
          <a:p>
            <a:r>
              <a:rPr lang="en-US" altLang="ru-RU" sz="2000">
                <a:solidFill>
                  <a:srgbClr val="FFFF00"/>
                </a:solidFill>
                <a:sym typeface="+mn-ea"/>
              </a:rPr>
              <a:t>We'll put snails upon your feet</a:t>
            </a:r>
            <a:endParaRPr lang="en-US" altLang="ru-RU" sz="2000">
              <a:solidFill>
                <a:srgbClr val="FFFF00"/>
              </a:solidFill>
              <a:sym typeface="+mn-ea"/>
            </a:endParaRPr>
          </a:p>
          <a:p>
            <a:r>
              <a:rPr lang="en-US" altLang="ru-RU" sz="2000">
                <a:solidFill>
                  <a:srgbClr val="FF0000"/>
                </a:solidFill>
                <a:sym typeface="+mn-ea"/>
              </a:rPr>
              <a:t>/ 3. </a:t>
            </a:r>
            <a:r>
              <a:rPr lang="en-US" altLang="ru-RU" sz="2000">
                <a:solidFill>
                  <a:srgbClr val="FF0000"/>
                </a:solidFill>
                <a:sym typeface="+mn-ea"/>
              </a:rPr>
              <a:t>If you don't, nevermind</a:t>
            </a:r>
            <a:endParaRPr lang="en-US" altLang="ru-RU" sz="2000">
              <a:solidFill>
                <a:srgbClr val="FF0000"/>
              </a:solidFill>
            </a:endParaRPr>
          </a:p>
          <a:p>
            <a:r>
              <a:rPr lang="en-US" altLang="ru-RU" sz="2000">
                <a:solidFill>
                  <a:srgbClr val="FF0000"/>
                </a:solidFill>
                <a:sym typeface="+mn-ea"/>
              </a:rPr>
              <a:t>You can sit on a porcupine</a:t>
            </a:r>
            <a:endParaRPr lang="en-US" altLang="ru-RU" sz="2000">
              <a:solidFill>
                <a:srgbClr val="FF0000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We love candy oh so sweet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Each and every halloween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We all say 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7987030" y="598170"/>
            <a:ext cx="4064000" cy="54343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>
                <a:solidFill>
                  <a:srgbClr val="92D050"/>
                </a:solidFill>
                <a:sym typeface="+mn-ea"/>
              </a:rPr>
              <a:t>1.</a:t>
            </a:r>
            <a:r>
              <a:rPr lang="en-US" altLang="ru-RU">
                <a:solidFill>
                  <a:schemeClr val="accent6"/>
                </a:solidFill>
                <a:sym typeface="+mn-ea"/>
              </a:rPr>
              <a:t> 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Once a year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When the leaves are brown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October 31st rolls around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Kids come out when the sun goes down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You know they're comin'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When you hear this sound</a:t>
            </a:r>
            <a:endParaRPr lang="en-US" altLang="ru-RU">
              <a:solidFill>
                <a:schemeClr val="bg1"/>
              </a:solidFill>
              <a:sym typeface="+mn-ea"/>
            </a:endParaRPr>
          </a:p>
          <a:p>
            <a:endParaRPr lang="ru-RU" altLang="en-US"/>
          </a:p>
          <a:p>
            <a:r>
              <a:rPr lang="en-US" altLang="ru-RU">
                <a:solidFill>
                  <a:srgbClr val="FFFF00"/>
                </a:solidFill>
                <a:sym typeface="+mn-ea"/>
              </a:rPr>
              <a:t>2.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 Ghosts and witches, monsters too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Men from space, and bats say boo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Cowboys and fairies what a zoo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Better be ready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They're coming for you</a:t>
            </a:r>
            <a:endParaRPr lang="en-US" altLang="ru-RU">
              <a:solidFill>
                <a:schemeClr val="bg1"/>
              </a:solidFill>
              <a:sym typeface="+mn-ea"/>
            </a:endParaRPr>
          </a:p>
          <a:p>
            <a:endParaRPr lang="en-US" altLang="ru-RU">
              <a:solidFill>
                <a:schemeClr val="bg1"/>
              </a:solidFill>
              <a:sym typeface="+mn-ea"/>
            </a:endParaRPr>
          </a:p>
          <a:p>
            <a:r>
              <a:rPr lang="en-US" altLang="ru-RU">
                <a:solidFill>
                  <a:srgbClr val="FF0000"/>
                </a:solidFill>
                <a:sym typeface="+mn-ea"/>
              </a:rPr>
              <a:t>3.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 Whats that creeping uuuupppp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Your drive is it a zombie ooh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I'm terrified could it be pirates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Now live nearby wait I think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I know! it's only halloween!</a:t>
            </a:r>
            <a:endParaRPr lang="ru-RU" altLang="en-US">
              <a:solidFill>
                <a:schemeClr val="bg1"/>
              </a:solidFill>
            </a:endParaRPr>
          </a:p>
          <a:p>
            <a:endParaRPr lang="en-US" altLang="ru-RU">
              <a:solidFill>
                <a:schemeClr val="bg1"/>
              </a:solidFill>
            </a:endParaRPr>
          </a:p>
          <a:p>
            <a:endParaRPr lang="en-US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 dir="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 txBox="1"/>
          <p:nvPr/>
        </p:nvSpPr>
        <p:spPr>
          <a:xfrm>
            <a:off x="1982470" y="739140"/>
            <a:ext cx="6417310" cy="51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Video on tenses</a:t>
            </a:r>
            <a:endParaRPr lang="en-US" altLang="zh-CN" sz="2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76525" y="2533650"/>
            <a:ext cx="3201670" cy="35477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zh-CN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1. Физическая способность (могу, умею)</a:t>
            </a:r>
            <a:endParaRPr lang="ru-RU" altLang="zh-CN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I can bake yummy apple pies.</a:t>
            </a:r>
            <a:endParaRPr lang="en-US" altLang="zh-CN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2. </a:t>
            </a:r>
            <a:r>
              <a:rPr lang="ru-RU" altLang="zh-CN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Разрешение</a:t>
            </a:r>
            <a:r>
              <a:rPr lang="en-US" altLang="ru-RU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(</a:t>
            </a:r>
            <a:r>
              <a:rPr lang="ru-RU" altLang="ru-RU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можно?</a:t>
            </a:r>
            <a:r>
              <a:rPr lang="en-US" altLang="ru-RU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)</a:t>
            </a:r>
            <a:endParaRPr lang="ru-RU" altLang="zh-CN" dirty="0">
              <a:solidFill>
                <a:srgbClr val="FFFF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Can I open the window?</a:t>
            </a:r>
            <a:endParaRPr lang="en-US" altLang="zh-CN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3. </a:t>
            </a:r>
            <a:r>
              <a:rPr lang="ru-RU" altLang="zh-CN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Возможное событие (наверное, скорее всего).</a:t>
            </a:r>
            <a:endParaRPr lang="ru-RU" altLang="zh-CN" dirty="0">
              <a:solidFill>
                <a:srgbClr val="FFFF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It can rain today.</a:t>
            </a:r>
            <a:endParaRPr lang="en-US" altLang="ru-RU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文本框 52"/>
          <p:cNvSpPr txBox="1"/>
          <p:nvPr>
            <p:custDataLst>
              <p:tags r:id="rId2"/>
            </p:custDataLst>
          </p:nvPr>
        </p:nvSpPr>
        <p:spPr>
          <a:xfrm>
            <a:off x="3920906" y="2073090"/>
            <a:ext cx="7588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 sz="2400" b="1" dirty="0">
                <a:solidFill>
                  <a:schemeClr val="accent2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Can</a:t>
            </a:r>
            <a:endParaRPr lang="en-US" altLang="en-US" sz="2400" b="1" dirty="0">
              <a:solidFill>
                <a:schemeClr val="accent2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流程图: 终止 15"/>
          <p:cNvSpPr/>
          <p:nvPr>
            <p:custDataLst>
              <p:tags r:id="rId3"/>
            </p:custDataLst>
          </p:nvPr>
        </p:nvSpPr>
        <p:spPr>
          <a:xfrm>
            <a:off x="489820" y="3006030"/>
            <a:ext cx="2038086" cy="2378961"/>
          </a:xfrm>
          <a:prstGeom prst="flowChartTerminator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sp>
        <p:nvSpPr>
          <p:cNvPr id="17" name="流程图: 终止 16"/>
          <p:cNvSpPr/>
          <p:nvPr>
            <p:custDataLst>
              <p:tags r:id="rId5"/>
            </p:custDataLst>
          </p:nvPr>
        </p:nvSpPr>
        <p:spPr>
          <a:xfrm>
            <a:off x="6026785" y="3006090"/>
            <a:ext cx="2162175" cy="2434590"/>
          </a:xfrm>
          <a:prstGeom prst="flowChartTerminator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sp>
        <p:nvSpPr>
          <p:cNvPr id="18" name="TextBox 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37550" y="2533650"/>
            <a:ext cx="3586480" cy="3986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zh-CN" sz="1600" dirty="0" smtClean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1. Физическая способность в прошлом (мог, умел)</a:t>
            </a:r>
            <a:endParaRPr lang="ru-RU" altLang="zh-CN" sz="1600" dirty="0" smtClean="0">
              <a:solidFill>
                <a:srgbClr val="FFFF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He could sing well.</a:t>
            </a:r>
            <a:endParaRPr lang="ru-RU" altLang="zh-CN" sz="1600" dirty="0" smtClean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ru-RU" altLang="zh-CN" sz="1600" dirty="0" smtClean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2. Вежливая просьба (Не могли бы вы...?)</a:t>
            </a:r>
            <a:endParaRPr lang="ru-RU" altLang="zh-CN" sz="1600" dirty="0" smtClean="0">
              <a:solidFill>
                <a:srgbClr val="FFFF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600" dirty="0" smtClean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Could you give us a hand with this?</a:t>
            </a:r>
            <a:endParaRPr lang="ru-RU" altLang="zh-CN" sz="1600" dirty="0" smtClean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ru-RU" altLang="zh-CN" sz="1600" dirty="0" smtClean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3. Совет (вам бы...)</a:t>
            </a:r>
            <a:endParaRPr lang="ru-RU" altLang="zh-CN" sz="1600" dirty="0" smtClean="0">
              <a:solidFill>
                <a:srgbClr val="FFFF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600" dirty="0" smtClean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You could rest.</a:t>
            </a:r>
            <a:endParaRPr lang="ru-RU" altLang="zh-CN" sz="1600" dirty="0" smtClean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ru-RU" altLang="zh-CN" sz="1600" dirty="0" smtClean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4. (+ </a:t>
            </a:r>
            <a:r>
              <a:rPr lang="en-US" altLang="ru-RU" sz="1600" dirty="0" smtClean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have + V3</a:t>
            </a:r>
            <a:r>
              <a:rPr lang="ru-RU" altLang="zh-CN" sz="1600" dirty="0" smtClean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) - сожаление о несбывшемся (мог бы...)</a:t>
            </a:r>
            <a:endParaRPr lang="ru-RU" altLang="zh-CN" sz="1600" dirty="0" smtClean="0">
              <a:solidFill>
                <a:srgbClr val="FFFF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ru-RU" sz="1600" dirty="0" smtClean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This could have helped.</a:t>
            </a:r>
            <a:endParaRPr lang="en-US" altLang="ru-RU" sz="1600" dirty="0" smtClean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文本框 52"/>
          <p:cNvSpPr txBox="1"/>
          <p:nvPr>
            <p:custDataLst>
              <p:tags r:id="rId8"/>
            </p:custDataLst>
          </p:nvPr>
        </p:nvSpPr>
        <p:spPr>
          <a:xfrm>
            <a:off x="8712156" y="2073090"/>
            <a:ext cx="10458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accent2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Could</a:t>
            </a:r>
            <a:endParaRPr lang="en-US" altLang="zh-CN" sz="2400" b="1" dirty="0">
              <a:solidFill>
                <a:schemeClr val="accent2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1472565" y="829945"/>
            <a:ext cx="9968230" cy="11671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ru-RU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                              </a:t>
            </a:r>
            <a:r>
              <a:rPr lang="ru-RU" altLang="en-US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Модальные глаголы -</a:t>
            </a:r>
            <a:endParaRPr lang="en-US" altLang="en-US" sz="2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ctr">
              <a:lnSpc>
                <a:spcPct val="100000"/>
              </a:lnSpc>
            </a:pPr>
            <a:r>
              <a:rPr lang="ru-RU" altLang="en-US" sz="18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бывшие глаголы, ставшие отдельными специальными словами (элементами)</a:t>
            </a:r>
            <a:endParaRPr lang="ru-RU" altLang="en-US" sz="1800" i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18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НИКАК не изменяются, </a:t>
            </a:r>
            <a:endParaRPr lang="ru-RU" altLang="en-US" sz="1800" i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18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САМИ формируют вопросы и отрицания, </a:t>
            </a:r>
            <a:endParaRPr lang="ru-RU" altLang="en-US" sz="1800" i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18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после них только СЛОВАРНАЯ форма глагола.</a:t>
            </a:r>
            <a:r>
              <a:rPr lang="ru-RU" altLang="en-US" sz="20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endParaRPr lang="ru-RU" altLang="en-US" sz="2000" i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89585" y="600710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i="1">
                <a:highlight>
                  <a:srgbClr val="FFFF00"/>
                </a:highlight>
              </a:rPr>
              <a:t>отработка со словарными глаголами - кубик</a:t>
            </a:r>
            <a:endParaRPr lang="ru-RU" altLang="en-US" i="1"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flip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7"/>
          <a:stretch>
            <a:fillRect/>
          </a:stretch>
        </p:blipFill>
        <p:spPr>
          <a:xfrm>
            <a:off x="6534785" y="882650"/>
            <a:ext cx="5657215" cy="522160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271145" y="455930"/>
            <a:ext cx="6784975" cy="4635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ru-RU" sz="4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Today’s verbs</a:t>
            </a:r>
            <a:endParaRPr lang="en-US" altLang="ru-RU" sz="4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endParaRPr lang="en-US" altLang="ru-RU" sz="4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endParaRPr lang="en-US" altLang="ru-RU" sz="2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r>
              <a:rPr lang="en-US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16. give - gave - given </a:t>
            </a:r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-</a:t>
            </a:r>
            <a:r>
              <a:rPr lang="ru-RU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давать, дарить</a:t>
            </a:r>
            <a:endParaRPr lang="en-US" altLang="ru-RU" sz="2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endParaRPr lang="en-US" altLang="ru-RU" sz="2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r>
              <a:rPr lang="en-US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17.</a:t>
            </a:r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 </a:t>
            </a:r>
            <a:r>
              <a:rPr lang="en-US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tell - told - told </a:t>
            </a:r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- </a:t>
            </a:r>
            <a:r>
              <a:rPr lang="ru-RU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рассказывать</a:t>
            </a:r>
            <a:endParaRPr lang="en-US" altLang="ru-RU" sz="2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endParaRPr lang="en-US" altLang="ru-RU" sz="2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r>
              <a:rPr lang="en-US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18.</a:t>
            </a:r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 </a:t>
            </a:r>
            <a:r>
              <a:rPr lang="en-US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work- worked - worked </a:t>
            </a:r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- работать</a:t>
            </a:r>
            <a:endParaRPr lang="ru-RU" altLang="en-US" sz="2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3353" y="5344160"/>
            <a:ext cx="44513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100 </a:t>
            </a:r>
            <a:r>
              <a:rPr lang="en-US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Verbs</a:t>
            </a:r>
            <a:endParaRPr lang="en-US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928370" y="1687195"/>
            <a:ext cx="4994275" cy="4185285"/>
          </a:xfrm>
          <a:prstGeom prst="roundRect">
            <a:avLst>
              <a:gd name="adj" fmla="val 2219"/>
            </a:avLst>
          </a:prstGeom>
          <a:blipFill dpi="0" rotWithShape="1">
            <a:blip r:embed="rId1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265545" y="4239260"/>
            <a:ext cx="55245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highlight>
                  <a:srgbClr val="FFFF00"/>
                </a:highlight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* Use our verbs</a:t>
            </a:r>
            <a:r>
              <a:rPr lang="ru-RU" altLang="en-US" sz="2400" dirty="0">
                <a:solidFill>
                  <a:srgbClr val="FF0000"/>
                </a:solidFill>
                <a:highlight>
                  <a:srgbClr val="FFFF00"/>
                </a:highlight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  </a:t>
            </a:r>
            <a:endParaRPr lang="en-US" altLang="en-US" sz="2400" dirty="0">
              <a:solidFill>
                <a:srgbClr val="FF0000"/>
              </a:solidFill>
              <a:highlight>
                <a:srgbClr val="FFFF00"/>
              </a:highlight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r>
              <a:rPr lang="en-US" altLang="en-US" sz="24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be, have, do, say, go, get, take, see, come, want, use, find, make, think, know, give, tell, work </a:t>
            </a:r>
            <a:endParaRPr lang="en-US" altLang="en-US" sz="2400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4" name="标题 1"/>
          <p:cNvSpPr txBox="1"/>
          <p:nvPr/>
        </p:nvSpPr>
        <p:spPr>
          <a:xfrm>
            <a:off x="1990725" y="532765"/>
            <a:ext cx="3557905" cy="7975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800" b="1" dirty="0">
                <a:solidFill>
                  <a:srgbClr val="FFC108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rPr>
              <a:t>Homework</a:t>
            </a:r>
            <a:endParaRPr lang="en-US" altLang="zh-CN" sz="4800" b="1" dirty="0">
              <a:solidFill>
                <a:srgbClr val="FFC108"/>
              </a:solidFill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6394450" y="3325495"/>
            <a:ext cx="4631690" cy="51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1. </a:t>
            </a:r>
            <a:r>
              <a:rPr lang="en-US" altLang="zh-CN" sz="2800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Copy the notes from</a:t>
            </a: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Slide 4, </a:t>
            </a:r>
            <a:r>
              <a:rPr lang="en-US" altLang="zh-CN" sz="2800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give your own examples on</a:t>
            </a: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smtClean="0">
                <a:ln w="38100">
                  <a:noFill/>
                </a:ln>
                <a:solidFill>
                  <a:srgbClr val="FFFF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CAN</a:t>
            </a:r>
            <a:r>
              <a:rPr lang="ru-RU" alt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smtClean="0">
                <a:ln w="38100">
                  <a:noFill/>
                </a:ln>
                <a:solidFill>
                  <a:srgbClr val="FFFF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/</a:t>
            </a:r>
            <a:r>
              <a:rPr lang="ru-RU" alt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smtClean="0">
                <a:ln w="38100">
                  <a:noFill/>
                </a:ln>
                <a:solidFill>
                  <a:srgbClr val="FFFF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COULD</a:t>
            </a: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endParaRPr lang="en-US" altLang="zh-CN" sz="2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l">
              <a:lnSpc>
                <a:spcPct val="100000"/>
              </a:lnSpc>
            </a:pPr>
            <a:endParaRPr lang="en-US" altLang="zh-CN" sz="2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7-10           + 2 design</a:t>
            </a:r>
            <a:endParaRPr lang="ru-RU" altLang="en-US" sz="2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55" y="3027680"/>
            <a:ext cx="821055" cy="813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prism isInverted="1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1380490" y="2837180"/>
            <a:ext cx="10093325" cy="180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ru-RU" sz="3100" i="1">
                <a:solidFill>
                  <a:srgbClr val="FFFF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1. </a:t>
            </a:r>
            <a:r>
              <a:rPr lang="en-US" altLang="ru-RU" sz="3100" i="1">
                <a:solidFill>
                  <a:srgbClr val="FFFF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Did Harry believe that he was a wizard?</a:t>
            </a:r>
            <a:br>
              <a:rPr lang="en-US" altLang="ru-RU" sz="3100" i="1">
                <a:solidFill>
                  <a:srgbClr val="FFFF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</a:br>
            <a:r>
              <a:rPr lang="en-US" altLang="ru-RU" sz="3100" i="1">
                <a:solidFill>
                  <a:srgbClr val="FFFF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2.Did the Dursleys know that Harry was a wizard?</a:t>
            </a:r>
            <a:br>
              <a:rPr lang="en-US" altLang="ru-RU" sz="3100" i="1">
                <a:solidFill>
                  <a:srgbClr val="FFFF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</a:br>
            <a:r>
              <a:rPr lang="en-US" altLang="ru-RU" sz="3100" i="1">
                <a:solidFill>
                  <a:srgbClr val="FFFF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3. </a:t>
            </a:r>
            <a:r>
              <a:rPr lang="en-US" altLang="ru-RU" sz="3100" i="1">
                <a:solidFill>
                  <a:srgbClr val="FFFF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What did Aunt Petunia think about her sister?</a:t>
            </a:r>
            <a:endParaRPr lang="en-US" altLang="ru-RU" sz="3100" i="1">
              <a:solidFill>
                <a:srgbClr val="FFFF00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9" name="Изображение 8" descr="i (1)"/>
          <p:cNvPicPr>
            <a:picLocks noChangeAspect="1"/>
          </p:cNvPicPr>
          <p:nvPr/>
        </p:nvPicPr>
        <p:blipFill>
          <a:blip r:embed="rId1"/>
          <a:srcRect t="16412" b="19201"/>
          <a:stretch>
            <a:fillRect/>
          </a:stretch>
        </p:blipFill>
        <p:spPr>
          <a:xfrm>
            <a:off x="3004820" y="311150"/>
            <a:ext cx="5530850" cy="200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195.97960629921263,&quot;left&quot;:69.81850393700788,&quot;top&quot;:194.58543307086612,&quot;width&quot;:819.2727559055118}"/>
</p:tagLst>
</file>

<file path=ppt/tags/tag2.xml><?xml version="1.0" encoding="utf-8"?>
<p:tagLst xmlns:p="http://schemas.openxmlformats.org/presentationml/2006/main">
  <p:tag name="KSO_WM_DIAGRAM_VIRTUALLY_FRAME" val="{&quot;height&quot;:195.97960629921263,&quot;left&quot;:69.81850393700788,&quot;top&quot;:194.58543307086612,&quot;width&quot;:819.2727559055118}"/>
</p:tagLst>
</file>

<file path=ppt/tags/tag3.xml><?xml version="1.0" encoding="utf-8"?>
<p:tagLst xmlns:p="http://schemas.openxmlformats.org/presentationml/2006/main">
  <p:tag name="KSO_WM_DIAGRAM_VIRTUALLY_FRAME" val="{&quot;height&quot;:195.97960629921263,&quot;left&quot;:69.81850393700788,&quot;top&quot;:194.58543307086612,&quot;width&quot;:819.2727559055118}"/>
</p:tagLst>
</file>

<file path=ppt/tags/tag4.xml><?xml version="1.0" encoding="utf-8"?>
<p:tagLst xmlns:p="http://schemas.openxmlformats.org/presentationml/2006/main">
  <p:tag name="KSO_WM_DIAGRAM_VIRTUALLY_FRAME" val="{&quot;height&quot;:195.97960629921263,&quot;left&quot;:69.81850393700788,&quot;top&quot;:194.58543307086612,&quot;width&quot;:819.2727559055118}"/>
</p:tagLst>
</file>

<file path=ppt/tags/tag5.xml><?xml version="1.0" encoding="utf-8"?>
<p:tagLst xmlns:p="http://schemas.openxmlformats.org/presentationml/2006/main">
  <p:tag name="KSO_WM_DIAGRAM_VIRTUALLY_FRAME" val="{&quot;height&quot;:195.97960629921263,&quot;left&quot;:69.81850393700788,&quot;top&quot;:194.58543307086612,&quot;width&quot;:819.2727559055118}"/>
</p:tagLst>
</file>

<file path=ppt/tags/tag6.xml><?xml version="1.0" encoding="utf-8"?>
<p:tagLst xmlns:p="http://schemas.openxmlformats.org/presentationml/2006/main">
  <p:tag name="KSO_WM_DIAGRAM_VIRTUALLY_FRAME" val="{&quot;height&quot;:195.97960629921263,&quot;left&quot;:69.81850393700788,&quot;top&quot;:194.58543307086612,&quot;width&quot;:819.2727559055118}"/>
</p:tagLst>
</file>

<file path=ppt/theme/theme1.xml><?xml version="1.0" encoding="utf-8"?>
<a:theme xmlns:a="http://schemas.openxmlformats.org/drawingml/2006/main" name="1_Office Theme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B3838"/>
      </a:accent1>
      <a:accent2>
        <a:srgbClr val="FFC108"/>
      </a:accent2>
      <a:accent3>
        <a:srgbClr val="FFC108"/>
      </a:accent3>
      <a:accent4>
        <a:srgbClr val="FFC108"/>
      </a:accent4>
      <a:accent5>
        <a:srgbClr val="FFC108"/>
      </a:accent5>
      <a:accent6>
        <a:srgbClr val="FFC108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2100</Words>
  <Application>WPS Presentation</Application>
  <PresentationFormat>宽屏</PresentationFormat>
  <Paragraphs>114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MuseoModerno Black</vt:lpstr>
      <vt:lpstr>Segoe Print</vt:lpstr>
      <vt:lpstr>Comic Sans MS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4</cp:revision>
  <dcterms:created xsi:type="dcterms:W3CDTF">2025-07-23T00:59:00Z</dcterms:created>
  <dcterms:modified xsi:type="dcterms:W3CDTF">2025-10-11T08:43:03Z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1049-12.2.0.22549</vt:lpwstr>
  </property>
  <property fmtid="{D5CDD505-2E9C-101B-9397-08002B2CF9AE}" pid="3" name="ICV">
    <vt:lpwstr>9E43EB0627C4400284318DC2DB3B4B64_11</vt:lpwstr>
  </property>
</Properties>
</file>