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1"/>
  </p:handoutMasterIdLst>
  <p:sldIdLst>
    <p:sldId id="258" r:id="rId4"/>
    <p:sldId id="260" r:id="rId6"/>
    <p:sldId id="261" r:id="rId7"/>
    <p:sldId id="262" r:id="rId8"/>
    <p:sldId id="263" r:id="rId9"/>
    <p:sldId id="265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B2B2B2"/>
    <a:srgbClr val="202020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1.xml"/><Relationship Id="rId23" Type="http://schemas.openxmlformats.org/officeDocument/2006/relationships/tags" Target="../tags/tag1.xml"/><Relationship Id="rId22" Type="http://schemas.openxmlformats.org/officeDocument/2006/relationships/image" Target="../media/image14.svg"/><Relationship Id="rId21" Type="http://schemas.openxmlformats.org/officeDocument/2006/relationships/image" Target="../media/image13.png"/><Relationship Id="rId20" Type="http://schemas.openxmlformats.org/officeDocument/2006/relationships/image" Target="../media/image22.svg"/><Relationship Id="rId2" Type="http://schemas.openxmlformats.org/officeDocument/2006/relationships/image" Target="../media/image6.svg"/><Relationship Id="rId19" Type="http://schemas.openxmlformats.org/officeDocument/2006/relationships/image" Target="../media/image21.png"/><Relationship Id="rId18" Type="http://schemas.openxmlformats.org/officeDocument/2006/relationships/image" Target="../media/image20.svg"/><Relationship Id="rId17" Type="http://schemas.openxmlformats.org/officeDocument/2006/relationships/image" Target="../media/image19.png"/><Relationship Id="rId16" Type="http://schemas.openxmlformats.org/officeDocument/2006/relationships/image" Target="../media/image18.svg"/><Relationship Id="rId15" Type="http://schemas.openxmlformats.org/officeDocument/2006/relationships/image" Target="../media/image17.png"/><Relationship Id="rId14" Type="http://schemas.openxmlformats.org/officeDocument/2006/relationships/image" Target="../media/image16.svg"/><Relationship Id="rId13" Type="http://schemas.openxmlformats.org/officeDocument/2006/relationships/image" Target="../media/image15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.xml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tags" Target="../tags/tag4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1.xml"/><Relationship Id="rId33" Type="http://schemas.openxmlformats.org/officeDocument/2006/relationships/tags" Target="../tags/tag17.xml"/><Relationship Id="rId32" Type="http://schemas.openxmlformats.org/officeDocument/2006/relationships/tags" Target="../tags/tag16.xml"/><Relationship Id="rId31" Type="http://schemas.openxmlformats.org/officeDocument/2006/relationships/tags" Target="../tags/tag15.xml"/><Relationship Id="rId30" Type="http://schemas.openxmlformats.org/officeDocument/2006/relationships/image" Target="../media/image43.svg"/><Relationship Id="rId3" Type="http://schemas.openxmlformats.org/officeDocument/2006/relationships/image" Target="../media/image27.svg"/><Relationship Id="rId29" Type="http://schemas.openxmlformats.org/officeDocument/2006/relationships/image" Target="../media/image42.png"/><Relationship Id="rId28" Type="http://schemas.openxmlformats.org/officeDocument/2006/relationships/tags" Target="../tags/tag14.xml"/><Relationship Id="rId27" Type="http://schemas.openxmlformats.org/officeDocument/2006/relationships/image" Target="../media/image41.svg"/><Relationship Id="rId26" Type="http://schemas.openxmlformats.org/officeDocument/2006/relationships/image" Target="../media/image40.png"/><Relationship Id="rId25" Type="http://schemas.openxmlformats.org/officeDocument/2006/relationships/image" Target="../media/image39.svg"/><Relationship Id="rId24" Type="http://schemas.openxmlformats.org/officeDocument/2006/relationships/image" Target="../media/image38.png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26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image" Target="../media/image37.svg"/><Relationship Id="rId14" Type="http://schemas.openxmlformats.org/officeDocument/2006/relationships/image" Target="../media/image36.png"/><Relationship Id="rId13" Type="http://schemas.openxmlformats.org/officeDocument/2006/relationships/image" Target="../media/image35.svg"/><Relationship Id="rId12" Type="http://schemas.openxmlformats.org/officeDocument/2006/relationships/image" Target="../media/image34.png"/><Relationship Id="rId11" Type="http://schemas.openxmlformats.org/officeDocument/2006/relationships/image" Target="../media/image33.svg"/><Relationship Id="rId10" Type="http://schemas.openxmlformats.org/officeDocument/2006/relationships/image" Target="../media/image3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8.xml"/><Relationship Id="rId2" Type="http://schemas.openxmlformats.org/officeDocument/2006/relationships/image" Target="../media/image45.svg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1.xml"/><Relationship Id="rId21" Type="http://schemas.openxmlformats.org/officeDocument/2006/relationships/tags" Target="../tags/tag25.xml"/><Relationship Id="rId20" Type="http://schemas.openxmlformats.org/officeDocument/2006/relationships/image" Target="../media/image53.svg"/><Relationship Id="rId2" Type="http://schemas.openxmlformats.org/officeDocument/2006/relationships/image" Target="../media/image27.svg"/><Relationship Id="rId19" Type="http://schemas.openxmlformats.org/officeDocument/2006/relationships/image" Target="../media/image52.png"/><Relationship Id="rId18" Type="http://schemas.openxmlformats.org/officeDocument/2006/relationships/image" Target="../media/image51.svg"/><Relationship Id="rId17" Type="http://schemas.openxmlformats.org/officeDocument/2006/relationships/image" Target="../media/image50.png"/><Relationship Id="rId16" Type="http://schemas.openxmlformats.org/officeDocument/2006/relationships/image" Target="../media/image49.svg"/><Relationship Id="rId15" Type="http://schemas.openxmlformats.org/officeDocument/2006/relationships/image" Target="../media/image48.png"/><Relationship Id="rId14" Type="http://schemas.openxmlformats.org/officeDocument/2006/relationships/image" Target="../media/image47.svg"/><Relationship Id="rId13" Type="http://schemas.openxmlformats.org/officeDocument/2006/relationships/image" Target="../media/image46.png"/><Relationship Id="rId12" Type="http://schemas.openxmlformats.org/officeDocument/2006/relationships/image" Target="../media/image37.svg"/><Relationship Id="rId11" Type="http://schemas.openxmlformats.org/officeDocument/2006/relationships/image" Target="../media/image36.png"/><Relationship Id="rId10" Type="http://schemas.openxmlformats.org/officeDocument/2006/relationships/image" Target="../media/image35.sv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55531" y="1213780"/>
            <a:ext cx="4819697" cy="4852409"/>
            <a:chOff x="6111690" y="937540"/>
            <a:chExt cx="5072773" cy="5107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933881" y="1420545"/>
            <a:ext cx="581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English</a:t>
            </a:r>
            <a:endParaRPr lang="zh-CN" altLang="en-US" sz="80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304" y="2662071"/>
            <a:ext cx="69944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Tenses</a:t>
            </a:r>
            <a:endParaRPr lang="en-US" altLang="zh-CN" sz="5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89287">
            <a:off x="4266221" y="1381327"/>
            <a:ext cx="810177" cy="653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75350" y="3649210"/>
            <a:ext cx="338022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Revision</a:t>
            </a:r>
            <a:r>
              <a:rPr lang="ru-RU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/</a:t>
            </a:r>
            <a:r>
              <a:rPr lang="en-US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Continuous Tenses</a:t>
            </a:r>
            <a:r>
              <a:rPr lang="en-US" altLang="zh-CN" sz="1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 </a:t>
            </a:r>
            <a:endParaRPr lang="zh-CN" altLang="en-US" sz="1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08654" y="3752300"/>
            <a:ext cx="386792" cy="232745"/>
            <a:chOff x="1464042" y="-749147"/>
            <a:chExt cx="441876" cy="26440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191816" y="5141591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28776" y="89026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61990" y="150746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996FA5"/>
                </a:solidFill>
                <a:cs typeface="MuseoModerno Black" pitchFamily="2" charset="0"/>
              </a:rPr>
              <a:t>Middle School</a:t>
            </a:r>
            <a:endParaRPr lang="zh-CN" altLang="en-US" sz="1400" dirty="0">
              <a:solidFill>
                <a:srgbClr val="996FA5"/>
              </a:solidFill>
              <a:cs typeface="MuseoModerno Black" pitchFamily="2" charset="0"/>
            </a:endParaRPr>
          </a:p>
        </p:txBody>
      </p:sp>
      <p:sp>
        <p:nvSpPr>
          <p:cNvPr id="51" name="TextBox 45"/>
          <p:cNvSpPr txBox="1"/>
          <p:nvPr/>
        </p:nvSpPr>
        <p:spPr>
          <a:xfrm>
            <a:off x="1008243" y="4295422"/>
            <a:ext cx="490862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059815" y="5074920"/>
            <a:ext cx="2047875" cy="495935"/>
          </a:xfrm>
          <a:prstGeom prst="roundRect">
            <a:avLst>
              <a:gd name="adj" fmla="val 50000"/>
            </a:avLst>
          </a:prstGeom>
          <a:solidFill>
            <a:srgbClr val="F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LESSON </a:t>
            </a:r>
            <a:r>
              <a:rPr lang="ru-RU" altLang="en-US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8</a:t>
            </a:r>
            <a:endParaRPr lang="ru-RU" altLang="en-US" sz="24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矩形: 圆角 6"/>
          <p:cNvSpPr/>
          <p:nvPr/>
        </p:nvSpPr>
        <p:spPr>
          <a:xfrm>
            <a:off x="2399665" y="241300"/>
            <a:ext cx="7527925" cy="6132195"/>
          </a:xfrm>
          <a:prstGeom prst="roundRect">
            <a:avLst>
              <a:gd name="adj" fmla="val 5636"/>
            </a:avLst>
          </a:prstGeom>
          <a:solidFill>
            <a:schemeClr val="accent2">
              <a:lumMod val="75000"/>
              <a:alpha val="54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0307" y="1025983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6647" y="3695256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0371" y="3429078"/>
            <a:ext cx="1366192" cy="3228262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034030" y="1109345"/>
            <a:ext cx="54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RU</a:t>
            </a:r>
            <a:endParaRPr lang="en-US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66720" y="37776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EN</a:t>
            </a:r>
            <a:endParaRPr lang="en-US" altLang="ru-RU"/>
          </a:p>
        </p:txBody>
      </p:sp>
      <p:sp>
        <p:nvSpPr>
          <p:cNvPr id="9" name="文本框 8"/>
          <p:cNvSpPr txBox="1"/>
          <p:nvPr/>
        </p:nvSpPr>
        <p:spPr>
          <a:xfrm>
            <a:off x="3757930" y="1109345"/>
            <a:ext cx="5396865" cy="46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набегающей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волне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дуновении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ветров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ярком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росчерке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звезды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теплом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сне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дыхании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земли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14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running wave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flowing air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shining stars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quiet earth to you.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01160" y="241300"/>
            <a:ext cx="3749040" cy="868045"/>
          </a:xfrm>
          <a:prstGeom prst="rect">
            <a:avLst/>
          </a:prstGeom>
          <a:effectLst>
            <a:outerShdw blurRad="50800" dist="50800" dir="5400000" algn="ctr" rotWithShape="0">
              <a:srgbClr val="8F619C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 piece song</a:t>
            </a:r>
            <a:endParaRPr lang="en-US" altLang="zh-CN" sz="40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9982" y="544096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62" name="矩形 3"/>
          <p:cNvSpPr/>
          <p:nvPr>
            <p:custDataLst>
              <p:tags r:id="rId16"/>
            </p:custDataLst>
          </p:nvPr>
        </p:nvSpPr>
        <p:spPr>
          <a:xfrm>
            <a:off x="1018540" y="1981200"/>
            <a:ext cx="243078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4" name="矩形 23"/>
          <p:cNvSpPr/>
          <p:nvPr>
            <p:custDataLst>
              <p:tags r:id="rId17"/>
            </p:custDataLst>
          </p:nvPr>
        </p:nvSpPr>
        <p:spPr>
          <a:xfrm>
            <a:off x="941705" y="2125980"/>
            <a:ext cx="2611755" cy="944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Simple</a:t>
            </a:r>
            <a:endParaRPr kumimoji="0" lang="en-US" altLang="zh-CN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V1/ V2 </a:t>
            </a:r>
            <a:r>
              <a:rPr kumimoji="0" lang="ru-RU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/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will +V1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7" name="矩形 3"/>
          <p:cNvSpPr/>
          <p:nvPr>
            <p:custDataLst>
              <p:tags r:id="rId18"/>
            </p:custDataLst>
          </p:nvPr>
        </p:nvSpPr>
        <p:spPr>
          <a:xfrm>
            <a:off x="3973830" y="1991995"/>
            <a:ext cx="280670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9" name="矩形 23"/>
          <p:cNvSpPr/>
          <p:nvPr>
            <p:custDataLst>
              <p:tags r:id="rId19"/>
            </p:custDataLst>
          </p:nvPr>
        </p:nvSpPr>
        <p:spPr>
          <a:xfrm>
            <a:off x="4015740" y="2271395"/>
            <a:ext cx="269557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Continuous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to be + Ving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26185" y="952500"/>
            <a:ext cx="103689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Факт    Процесс</a:t>
            </a:r>
            <a:r>
              <a:rPr lang="en-US" altLang="ru-RU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Результат</a:t>
            </a:r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  </a:t>
            </a:r>
            <a:endParaRPr lang="ru-RU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71" name="矩形 70"/>
          <p:cNvSpPr/>
          <p:nvPr>
            <p:custDataLst>
              <p:tags r:id="rId20"/>
            </p:custDataLst>
          </p:nvPr>
        </p:nvSpPr>
        <p:spPr>
          <a:xfrm>
            <a:off x="1016635" y="3637915"/>
            <a:ext cx="2536825" cy="2917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Always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Usually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Every 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Yesterday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Tomorrow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Often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Sometimes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next week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last summer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020185" y="3744595"/>
            <a:ext cx="2536825" cy="2624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this moment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that time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still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5" name="矩形 74"/>
          <p:cNvSpPr/>
          <p:nvPr>
            <p:custDataLst>
              <p:tags r:id="rId22"/>
            </p:custDataLst>
          </p:nvPr>
        </p:nvSpPr>
        <p:spPr>
          <a:xfrm>
            <a:off x="7609412" y="3847740"/>
            <a:ext cx="253675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already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just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32060" y="1698298"/>
            <a:ext cx="1455453" cy="440052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90665" y="4707890"/>
            <a:ext cx="1311275" cy="1110615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4769" y="5810316"/>
            <a:ext cx="1416168" cy="945592"/>
          </a:xfrm>
          <a:prstGeom prst="rect">
            <a:avLst/>
          </a:prstGeom>
        </p:spPr>
      </p:pic>
      <p:sp>
        <p:nvSpPr>
          <p:cNvPr id="23" name="矩形 3"/>
          <p:cNvSpPr/>
          <p:nvPr>
            <p:custDataLst>
              <p:tags r:id="rId31"/>
            </p:custDataLst>
          </p:nvPr>
        </p:nvSpPr>
        <p:spPr>
          <a:xfrm>
            <a:off x="7324090" y="1991995"/>
            <a:ext cx="294132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6" name="矩形 23"/>
          <p:cNvSpPr/>
          <p:nvPr>
            <p:custDataLst>
              <p:tags r:id="rId32"/>
            </p:custDataLst>
          </p:nvPr>
        </p:nvSpPr>
        <p:spPr>
          <a:xfrm>
            <a:off x="7447280" y="2363470"/>
            <a:ext cx="2695575" cy="89154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Perfect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have/has/ had +V3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1104265" y="3070860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ru-RU">
                <a:solidFill>
                  <a:schemeClr val="bg1"/>
                </a:solidFill>
              </a:rPr>
              <a:t>-/?- do/does/did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3326765" y="430530"/>
            <a:ext cx="674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>
                <a:gradFill>
                  <a:gsLst>
                    <a:gs pos="50000">
                      <a:schemeClr val="accent3"/>
                    </a:gs>
                    <a:gs pos="0">
                      <a:schemeClr val="accent3">
                        <a:lumMod val="25000"/>
                        <a:lumOff val="75000"/>
                      </a:schemeClr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cs typeface="+mj-lt"/>
              </a:rPr>
              <a:t>Past     Present     Future</a:t>
            </a:r>
            <a:endParaRPr lang="en-US" altLang="ru-RU" sz="2800"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+mj-lt"/>
              <a:cs typeface="+mj-lt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326515" y="387985"/>
            <a:ext cx="106851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Continuous tenses / </a:t>
            </a:r>
            <a:r>
              <a:rPr lang="ru-RU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Длительные времена </a:t>
            </a:r>
            <a:endParaRPr lang="ru-RU" altLang="ru-RU" sz="36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6735" y="2851150"/>
            <a:ext cx="582676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2. Past </a:t>
            </a:r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  <a:sym typeface="+mn-ea"/>
              </a:rPr>
              <a:t>Continuous</a:t>
            </a:r>
            <a:endParaRPr lang="en-US" altLang="ru-RU" sz="2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She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was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collect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yellow leaves yesterday at 6.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She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was not (wasn't)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collecting yellow leaves yesterday at 6.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Was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she collect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yellow leaves yesterday at 6?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7032" y="1369689"/>
            <a:ext cx="4314742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1. Present </a:t>
            </a:r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  <a:sym typeface="+mn-ea"/>
              </a:rPr>
              <a:t>Continuous</a:t>
            </a:r>
            <a:endParaRPr lang="en-US" altLang="ru-RU" sz="1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am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every 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am not 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every 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Are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you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every day?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473618" y="123550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304554" y="5685515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175109" y="3984350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6735" y="4465955"/>
            <a:ext cx="6861175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3. Future </a:t>
            </a:r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  <a:sym typeface="+mn-ea"/>
              </a:rPr>
              <a:t>Continuous</a:t>
            </a:r>
            <a:endParaRPr lang="en-US" altLang="ru-RU" sz="2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They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will be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watch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 film about autumn tomorrow at 9.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They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will not be (won't be)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watch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 film about autumn tomorrow at 9.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Will be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they watch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ing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 film about autumn tomorrow at 9?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48431" y="1100533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32581" y="3575680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150803" y="1378256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35704" y="1590658"/>
            <a:ext cx="9937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Past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35386" y="4143275"/>
            <a:ext cx="13423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Present</a:t>
            </a:r>
            <a:endParaRPr lang="en-US" altLang="zh-CN" sz="24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305051" y="3671727"/>
            <a:ext cx="5930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Titl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537112" y="2851307"/>
            <a:ext cx="2160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Continuous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41415" y="1850390"/>
            <a:ext cx="1167130" cy="3521075"/>
          </a:xfrm>
          <a:prstGeom prst="rect">
            <a:avLst/>
          </a:prstGeom>
        </p:spPr>
      </p:pic>
      <p:sp>
        <p:nvSpPr>
          <p:cNvPr id="2" name="椭圆 45"/>
          <p:cNvSpPr/>
          <p:nvPr/>
        </p:nvSpPr>
        <p:spPr>
          <a:xfrm>
            <a:off x="9699456" y="2111370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" name="矩形 50"/>
          <p:cNvSpPr/>
          <p:nvPr/>
        </p:nvSpPr>
        <p:spPr>
          <a:xfrm>
            <a:off x="10013315" y="2616200"/>
            <a:ext cx="1036320" cy="368300"/>
          </a:xfrm>
          <a:prstGeom prst="rect">
            <a:avLst/>
          </a:prstGeom>
        </p:spPr>
        <p:txBody>
          <a:bodyPr wrap="none">
            <a:noAutofit/>
          </a:bodyPr>
          <a:p>
            <a:pPr algn="ctr"/>
            <a:r>
              <a:rPr lang="en-US" altLang="zh-CN" sz="28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Future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923655" y="2539365"/>
            <a:ext cx="73660" cy="419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923655" y="3308985"/>
            <a:ext cx="31750" cy="28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9360535" y="2959100"/>
            <a:ext cx="322580" cy="5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20130" y="5928360"/>
            <a:ext cx="574865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ru-RU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Процессы</a:t>
            </a:r>
            <a:r>
              <a:rPr lang="en-US" altLang="ru-RU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altLang="ru-RU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состояния</a:t>
            </a:r>
            <a:endParaRPr lang="ru-RU" altLang="ru-RU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30" y="365125"/>
            <a:ext cx="10232390" cy="1325880"/>
          </a:xfrm>
        </p:spPr>
        <p:txBody>
          <a:bodyPr>
            <a:normAutofit/>
          </a:bodyPr>
          <a:p>
            <a:r>
              <a:rPr lang="en-US" altLang="ru-RU">
                <a:solidFill>
                  <a:srgbClr val="996FA5"/>
                </a:solidFill>
              </a:rPr>
              <a:t>Today’s verbs </a:t>
            </a:r>
            <a:r>
              <a:rPr lang="ru-RU" altLang="ru-RU" sz="3100">
                <a:solidFill>
                  <a:srgbClr val="996FA5"/>
                </a:solidFill>
              </a:rPr>
              <a:t> </a:t>
            </a:r>
            <a:r>
              <a:rPr lang="en-US" altLang="ru-RU" sz="3100">
                <a:solidFill>
                  <a:srgbClr val="996FA5"/>
                </a:solidFill>
              </a:rPr>
              <a:t> </a:t>
            </a:r>
            <a:endParaRPr lang="en-US" altLang="ru-RU" sz="3100">
              <a:solidFill>
                <a:srgbClr val="996FA5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36420" y="2901950"/>
            <a:ext cx="9690100" cy="207454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/>
              <a:t>4</a:t>
            </a:r>
            <a:r>
              <a:rPr lang="en-US" altLang="ru-RU"/>
              <a:t>. say </a:t>
            </a:r>
            <a:r>
              <a:rPr lang="ru-RU" altLang="en-US"/>
              <a:t>           </a:t>
            </a:r>
            <a:r>
              <a:rPr lang="en-US" altLang="ru-RU"/>
              <a:t>said </a:t>
            </a:r>
            <a:r>
              <a:rPr lang="ru-RU" altLang="en-US"/>
              <a:t>             </a:t>
            </a:r>
            <a:r>
              <a:rPr lang="en-US" altLang="ru-RU"/>
              <a:t>said </a:t>
            </a:r>
            <a:r>
              <a:rPr lang="ru-RU" altLang="en-US"/>
              <a:t>     </a:t>
            </a:r>
            <a:r>
              <a:rPr lang="ru-RU" altLang="ru-RU"/>
              <a:t>сказать</a:t>
            </a:r>
            <a:endParaRPr lang="en-US" altLang="ru-RU"/>
          </a:p>
          <a:p>
            <a:pPr marL="0" indent="0">
              <a:buNone/>
            </a:pPr>
            <a:r>
              <a:rPr lang="en-US" altLang="ru-RU"/>
              <a:t>5. go  </a:t>
            </a:r>
            <a:r>
              <a:rPr lang="ru-RU" altLang="en-US"/>
              <a:t>           </a:t>
            </a:r>
            <a:r>
              <a:rPr lang="en-US" altLang="ru-RU"/>
              <a:t>went </a:t>
            </a:r>
            <a:r>
              <a:rPr lang="ru-RU" altLang="en-US"/>
              <a:t>           </a:t>
            </a:r>
            <a:r>
              <a:rPr lang="en-US" altLang="ru-RU"/>
              <a:t>gone </a:t>
            </a:r>
            <a:r>
              <a:rPr lang="ru-RU" altLang="en-US"/>
              <a:t>  </a:t>
            </a:r>
            <a:r>
              <a:rPr lang="ru-RU" altLang="ru-RU"/>
              <a:t>идти, ездить</a:t>
            </a:r>
            <a:endParaRPr lang="ru-RU" altLang="ru-RU"/>
          </a:p>
          <a:p>
            <a:pPr marL="0" indent="0">
              <a:buNone/>
            </a:pPr>
            <a:r>
              <a:rPr lang="ru-RU" altLang="en-US"/>
              <a:t>6. </a:t>
            </a:r>
            <a:r>
              <a:rPr lang="en-US" altLang="ru-RU"/>
              <a:t>get </a:t>
            </a:r>
            <a:r>
              <a:rPr lang="ru-RU" altLang="en-US"/>
              <a:t>            </a:t>
            </a:r>
            <a:r>
              <a:rPr lang="en-US" altLang="ru-RU"/>
              <a:t>got </a:t>
            </a:r>
            <a:r>
              <a:rPr lang="ru-RU" altLang="en-US"/>
              <a:t>              </a:t>
            </a:r>
            <a:r>
              <a:rPr lang="en-US" altLang="ru-RU"/>
              <a:t>got </a:t>
            </a:r>
            <a:r>
              <a:rPr lang="ru-RU" altLang="en-US"/>
              <a:t>    </a:t>
            </a:r>
            <a:r>
              <a:rPr lang="ru-RU" altLang="ru-RU"/>
              <a:t>получать</a:t>
            </a:r>
            <a:r>
              <a:rPr lang="en-US" altLang="ru-RU"/>
              <a:t>                                                   </a:t>
            </a:r>
            <a:endParaRPr lang="ru-RU" altLang="ru-RU"/>
          </a:p>
        </p:txBody>
      </p:sp>
      <p:pic>
        <p:nvPicPr>
          <p:cNvPr id="7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55800" y="1621790"/>
            <a:ext cx="1073785" cy="1073785"/>
          </a:xfrm>
          <a:prstGeom prst="rect">
            <a:avLst/>
          </a:prstGeom>
        </p:spPr>
      </p:pic>
      <p:pic>
        <p:nvPicPr>
          <p:cNvPr id="8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36440" y="1621155"/>
            <a:ext cx="1074420" cy="1074420"/>
          </a:xfrm>
          <a:prstGeom prst="rect">
            <a:avLst/>
          </a:prstGeom>
        </p:spPr>
      </p:pic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18350" y="1621790"/>
            <a:ext cx="1132840" cy="113284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>
            <p:custDataLst>
              <p:tags r:id="rId6"/>
            </p:custDataLst>
          </p:nvPr>
        </p:nvSpPr>
        <p:spPr>
          <a:xfrm>
            <a:off x="2179955" y="1902460"/>
            <a:ext cx="1012190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V1</a:t>
            </a:r>
            <a:endParaRPr lang="en-US" altLang="en-US" sz="2800"/>
          </a:p>
        </p:txBody>
      </p:sp>
      <p:sp>
        <p:nvSpPr>
          <p:cNvPr id="17" name="Текстовое поле 16"/>
          <p:cNvSpPr txBox="1"/>
          <p:nvPr>
            <p:custDataLst>
              <p:tags r:id="rId7"/>
            </p:custDataLst>
          </p:nvPr>
        </p:nvSpPr>
        <p:spPr>
          <a:xfrm>
            <a:off x="4796155" y="1903095"/>
            <a:ext cx="98742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V2</a:t>
            </a:r>
            <a:endParaRPr lang="en-US" altLang="en-US" sz="2800"/>
          </a:p>
        </p:txBody>
      </p:sp>
      <p:sp>
        <p:nvSpPr>
          <p:cNvPr id="18" name="Текстовое поле 17"/>
          <p:cNvSpPr txBox="1"/>
          <p:nvPr>
            <p:custDataLst>
              <p:tags r:id="rId8"/>
            </p:custDataLst>
          </p:nvPr>
        </p:nvSpPr>
        <p:spPr>
          <a:xfrm>
            <a:off x="7388225" y="1902460"/>
            <a:ext cx="74168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V3</a:t>
            </a:r>
            <a:endParaRPr lang="en-US" altLang="en-US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7302818" y="542925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4" name="椭圆 58"/>
          <p:cNvSpPr/>
          <p:nvPr/>
        </p:nvSpPr>
        <p:spPr>
          <a:xfrm>
            <a:off x="5759450" y="2911475"/>
            <a:ext cx="619125" cy="601345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58130" y="2021205"/>
            <a:ext cx="649605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Make your own 9 sentences on Simple tenses (Slide 3)</a:t>
            </a:r>
            <a:endParaRPr lang="en-US" altLang="zh-CN" sz="2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!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use all tenses and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forms (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  <a:sym typeface="Wingdings 2" panose="05020102010507070707" charset="0"/>
              </a:rPr>
              <a:t>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and today’s verbs</a:t>
            </a:r>
            <a:r>
              <a:rPr lang="ru-RU" altLang="en-US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 - 9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endParaRPr lang="en-US" altLang="zh-CN" sz="36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759571" y="4197276"/>
            <a:ext cx="33802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+ Beautiful design </a:t>
            </a:r>
            <a:r>
              <a:rPr lang="en-US" altLang="ru-RU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- </a:t>
            </a:r>
            <a:r>
              <a:rPr lang="ru-RU" altLang="en-US" sz="3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2</a:t>
            </a:r>
            <a:endParaRPr lang="ru-RU" altLang="en-US" sz="3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1565" y="2206136"/>
            <a:ext cx="386792" cy="232745"/>
            <a:chOff x="1464042" y="-749147"/>
            <a:chExt cx="441876" cy="264405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38664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01282" y="565981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5528310" y="5052060"/>
            <a:ext cx="5130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j-lt"/>
              </a:rPr>
              <a:t>Bonus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EPOCH SONG (video)</a:t>
            </a:r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</a:t>
            </a:r>
            <a:r>
              <a:rPr lang="ru-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71415" y="915670"/>
            <a:ext cx="44253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Homework</a:t>
            </a:r>
            <a:endParaRPr lang="en-US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7365" y="1225550"/>
            <a:ext cx="4749800" cy="4872990"/>
            <a:chOff x="865635" y="809032"/>
            <a:chExt cx="5153238" cy="5139109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5635" y="1624241"/>
              <a:ext cx="1775548" cy="2444261"/>
            </a:xfrm>
            <a:prstGeom prst="rect">
              <a:avLst/>
            </a:prstGeom>
          </p:spPr>
        </p:pic>
        <p:pic>
          <p:nvPicPr>
            <p:cNvPr id="66" name="图形 6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09678" y="809032"/>
              <a:ext cx="4109195" cy="4809513"/>
            </a:xfrm>
            <a:prstGeom prst="rect">
              <a:avLst/>
            </a:prstGeom>
          </p:spPr>
        </p:pic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66706" y="3309852"/>
              <a:ext cx="1107876" cy="2638289"/>
            </a:xfrm>
            <a:prstGeom prst="rect">
              <a:avLst/>
            </a:prstGeom>
          </p:spPr>
        </p:pic>
        <p:pic>
          <p:nvPicPr>
            <p:cNvPr id="68" name="图形 67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87286" y="3603518"/>
              <a:ext cx="844002" cy="1453217"/>
            </a:xfrm>
            <a:prstGeom prst="rect">
              <a:avLst/>
            </a:prstGeom>
          </p:spPr>
        </p:pic>
      </p:grpSp>
      <p:sp>
        <p:nvSpPr>
          <p:cNvPr id="2" name="椭圆 58"/>
          <p:cNvSpPr/>
          <p:nvPr/>
        </p:nvSpPr>
        <p:spPr>
          <a:xfrm>
            <a:off x="8842942" y="43212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7" name="椭圆 58"/>
          <p:cNvSpPr/>
          <p:nvPr/>
        </p:nvSpPr>
        <p:spPr>
          <a:xfrm>
            <a:off x="11286422" y="7036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8" name="椭圆 58"/>
          <p:cNvSpPr/>
          <p:nvPr/>
        </p:nvSpPr>
        <p:spPr>
          <a:xfrm>
            <a:off x="10359957" y="343667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0" name="椭圆 58"/>
          <p:cNvSpPr/>
          <p:nvPr/>
        </p:nvSpPr>
        <p:spPr>
          <a:xfrm>
            <a:off x="95941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2" name="椭圆 58"/>
          <p:cNvSpPr/>
          <p:nvPr/>
        </p:nvSpPr>
        <p:spPr>
          <a:xfrm>
            <a:off x="10436157" y="532834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7" name="椭圆 58"/>
          <p:cNvSpPr/>
          <p:nvPr/>
        </p:nvSpPr>
        <p:spPr>
          <a:xfrm>
            <a:off x="1953827" y="139896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8" name="椭圆 58"/>
          <p:cNvSpPr/>
          <p:nvPr/>
        </p:nvSpPr>
        <p:spPr>
          <a:xfrm>
            <a:off x="7380537" y="6128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 rot="20760000">
            <a:off x="10838815" y="2943225"/>
            <a:ext cx="30988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ru-RU">
                <a:solidFill>
                  <a:srgbClr val="FF0000"/>
                </a:solidFill>
              </a:rPr>
              <a:t>?</a:t>
            </a:r>
            <a:endParaRPr lang="ru-RU" altLang="ru-RU">
              <a:solidFill>
                <a:srgbClr val="FF0000"/>
              </a:solidFill>
            </a:endParaRPr>
          </a:p>
        </p:txBody>
      </p:sp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0081;#370083;"/>
</p:tagLst>
</file>

<file path=ppt/tags/tag10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1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2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7.xml><?xml version="1.0" encoding="utf-8"?>
<p:tagLst xmlns:p="http://schemas.openxmlformats.org/presentationml/2006/main">
  <p:tag name="ISLIDE.ICON" val="#370081;#370083;"/>
</p:tagLst>
</file>

<file path=ppt/tags/tag18.xml><?xml version="1.0" encoding="utf-8"?>
<p:tagLst xmlns:p="http://schemas.openxmlformats.org/presentationml/2006/main">
  <p:tag name="ISLIDE.ICON" val="#370081;#370083;"/>
</p:tagLst>
</file>

<file path=ppt/tags/tag19.xml><?xml version="1.0" encoding="utf-8"?>
<p:tagLst xmlns:p="http://schemas.openxmlformats.org/presentationml/2006/main">
  <p:tag name="KSO_WM_DIAGRAM_VIRTUALLY_FRAME" val="{&quot;height&quot;:89.25,&quot;left&quot;:154,&quot;top&quot;:127.65,&quot;width&quot;:495.7}"/>
</p:tagLst>
</file>

<file path=ppt/tags/tag2.xml><?xml version="1.0" encoding="utf-8"?>
<p:tagLst xmlns:p="http://schemas.openxmlformats.org/presentationml/2006/main">
  <p:tag name="ISLIDE.ICON" val="#370081;#370083;"/>
</p:tagLst>
</file>

<file path=ppt/tags/tag20.xml><?xml version="1.0" encoding="utf-8"?>
<p:tagLst xmlns:p="http://schemas.openxmlformats.org/presentationml/2006/main">
  <p:tag name="KSO_WM_DIAGRAM_VIRTUALLY_FRAME" val="{&quot;height&quot;:89.25,&quot;left&quot;:154,&quot;top&quot;:127.65,&quot;width&quot;:495.7}"/>
</p:tagLst>
</file>

<file path=ppt/tags/tag21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2.xml><?xml version="1.0" encoding="utf-8"?>
<p:tagLst xmlns:p="http://schemas.openxmlformats.org/presentationml/2006/main">
  <p:tag name="KSO_WM_DIAGRAM_VIRTUALLY_FRAME" val="{&quot;height&quot;:89.25,&quot;left&quot;:154,&quot;top&quot;:127.65,&quot;width&quot;:495.7}"/>
</p:tagLst>
</file>

<file path=ppt/tags/tag23.xml><?xml version="1.0" encoding="utf-8"?>
<p:tagLst xmlns:p="http://schemas.openxmlformats.org/presentationml/2006/main">
  <p:tag name="KSO_WM_DIAGRAM_VIRTUALLY_FRAME" val="{&quot;height&quot;:89.25,&quot;left&quot;:154,&quot;top&quot;:127.65,&quot;width&quot;:495.7}"/>
</p:tagLst>
</file>

<file path=ppt/tags/tag24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5.xml><?xml version="1.0" encoding="utf-8"?>
<p:tagLst xmlns:p="http://schemas.openxmlformats.org/presentationml/2006/main">
  <p:tag name="ISLIDE.ICON" val="#370081;#370083;"/>
</p:tagLst>
</file>

<file path=ppt/tags/tag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7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8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9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WPS Presentation</Application>
  <PresentationFormat>宽屏</PresentationFormat>
  <Paragraphs>119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Manrope SemiBold</vt:lpstr>
      <vt:lpstr>Segoe Print</vt:lpstr>
      <vt:lpstr>MuseoModerno Black</vt:lpstr>
      <vt:lpstr>Microsoft YaHei</vt:lpstr>
      <vt:lpstr>Arial Unicode MS</vt:lpstr>
      <vt:lpstr>Wingdings 2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Today’s verbs (На доске поиграть с кубиком)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2025-09-19T07:20:45Z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ABFDCBDA901744898FE2A5AE9944C70F_11</vt:lpwstr>
  </property>
</Properties>
</file>