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EC8D-A884-4C30-8560-B36A9028D50A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2F5D-EA59-408A-B40C-6C85314B9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273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EC8D-A884-4C30-8560-B36A9028D50A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2F5D-EA59-408A-B40C-6C85314B9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80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EC8D-A884-4C30-8560-B36A9028D50A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2F5D-EA59-408A-B40C-6C85314B9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67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EC8D-A884-4C30-8560-B36A9028D50A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2F5D-EA59-408A-B40C-6C85314B9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665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EC8D-A884-4C30-8560-B36A9028D50A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2F5D-EA59-408A-B40C-6C85314B9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57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EC8D-A884-4C30-8560-B36A9028D50A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2F5D-EA59-408A-B40C-6C85314B9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45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EC8D-A884-4C30-8560-B36A9028D50A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2F5D-EA59-408A-B40C-6C85314B9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398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EC8D-A884-4C30-8560-B36A9028D50A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2F5D-EA59-408A-B40C-6C85314B9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558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EC8D-A884-4C30-8560-B36A9028D50A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2F5D-EA59-408A-B40C-6C85314B9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714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EC8D-A884-4C30-8560-B36A9028D50A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2F5D-EA59-408A-B40C-6C85314B9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49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EC8D-A884-4C30-8560-B36A9028D50A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32F5D-EA59-408A-B40C-6C85314B9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79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9EC8D-A884-4C30-8560-B36A9028D50A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32F5D-EA59-408A-B40C-6C85314B9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27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695918" y="278582"/>
            <a:ext cx="216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Script" panose="030B0504020000000003" pitchFamily="66" charset="0"/>
              </a:rPr>
              <a:t>Урок </a:t>
            </a:r>
            <a:r>
              <a:rPr lang="ru-RU" sz="4000" b="1" dirty="0" smtClean="0">
                <a:latin typeface="Segoe Script" panose="030B0504020000000003" pitchFamily="66" charset="0"/>
              </a:rPr>
              <a:t>6</a:t>
            </a:r>
            <a:endParaRPr lang="ru-RU" sz="4000" b="1" dirty="0">
              <a:latin typeface="Segoe Script" panose="030B0504020000000003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 trans="61000" pressure="1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7731" y="0"/>
            <a:ext cx="2295357" cy="6858000"/>
          </a:xfrm>
          <a:prstGeom prst="rect">
            <a:avLst/>
          </a:prstGeom>
          <a:ln>
            <a:noFill/>
          </a:ln>
          <a:effectLst>
            <a:glow rad="1892300">
              <a:schemeClr val="bg2">
                <a:alpha val="0"/>
              </a:schemeClr>
            </a:glow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1911656" y="632525"/>
            <a:ext cx="7770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Segoe Script" panose="030B0504020000000003" pitchFamily="66" charset="0"/>
              </a:rPr>
              <a:t>Общая характеристика семейства </a:t>
            </a:r>
            <a:r>
              <a:rPr lang="ru-RU" sz="2800" b="1" dirty="0" smtClean="0">
                <a:latin typeface="Segoe Script" panose="030B0504020000000003" pitchFamily="66" charset="0"/>
              </a:rPr>
              <a:t>Зонтичные или Сельдерейные</a:t>
            </a:r>
            <a:endParaRPr lang="ru-RU" sz="2800" b="1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855" y="1866745"/>
            <a:ext cx="3586120" cy="4496798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5651326" y="1586632"/>
          <a:ext cx="4396913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4354">
                  <a:extLst>
                    <a:ext uri="{9D8B030D-6E8A-4147-A177-3AD203B41FA5}">
                      <a16:colId xmlns:a16="http://schemas.microsoft.com/office/drawing/2014/main" val="3738074783"/>
                    </a:ext>
                  </a:extLst>
                </a:gridCol>
                <a:gridCol w="1432559">
                  <a:extLst>
                    <a:ext uri="{9D8B030D-6E8A-4147-A177-3AD203B41FA5}">
                      <a16:colId xmlns:a16="http://schemas.microsoft.com/office/drawing/2014/main" val="1577354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Часть цветка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Кол-во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562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Чашелистиков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(Ч)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-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103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Лепестков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(О)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5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77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Тычинок (Т)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разное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134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Пестиков (П)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1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441096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651326" y="3754815"/>
            <a:ext cx="56262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Segoe Script" panose="030B0504020000000003" pitchFamily="66" charset="0"/>
              </a:rPr>
              <a:t>Соцветие </a:t>
            </a:r>
            <a:r>
              <a:rPr lang="ru-RU" sz="2000" b="1" dirty="0" smtClean="0">
                <a:latin typeface="Segoe Script" panose="030B0504020000000003" pitchFamily="66" charset="0"/>
              </a:rPr>
              <a:t>2– зонтик, сложный зонтик, реже головка</a:t>
            </a:r>
            <a:endParaRPr lang="ru-RU" sz="2000" b="1" dirty="0" smtClean="0">
              <a:latin typeface="Segoe Script" panose="030B0504020000000003" pitchFamily="66" charset="0"/>
            </a:endParaRP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 </a:t>
            </a: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Плод </a:t>
            </a:r>
            <a:r>
              <a:rPr lang="ru-RU" sz="2000" b="1" dirty="0" smtClean="0">
                <a:latin typeface="Segoe Script" panose="030B0504020000000003" pitchFamily="66" charset="0"/>
              </a:rPr>
              <a:t>3– семянка  двураздельная (вислоплодник)</a:t>
            </a:r>
            <a:endParaRPr lang="ru-RU" sz="2000" b="1" dirty="0" smtClean="0">
              <a:latin typeface="Segoe Script" panose="030B0504020000000003" pitchFamily="66" charset="0"/>
            </a:endParaRPr>
          </a:p>
          <a:p>
            <a:endParaRPr lang="ru-RU" sz="2000" b="1" dirty="0" smtClean="0">
              <a:latin typeface="Segoe Script" panose="030B0504020000000003" pitchFamily="66" charset="0"/>
            </a:endParaRP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Листорасположение – </a:t>
            </a:r>
            <a:r>
              <a:rPr lang="ru-RU" sz="2000" b="1" dirty="0" err="1" smtClean="0">
                <a:latin typeface="Segoe Script" panose="030B0504020000000003" pitchFamily="66" charset="0"/>
              </a:rPr>
              <a:t>очерёдное</a:t>
            </a:r>
            <a:endParaRPr lang="ru-RU" sz="2000" b="1" dirty="0" smtClean="0">
              <a:latin typeface="Segoe Script" panose="030B0504020000000003" pitchFamily="66" charset="0"/>
            </a:endParaRPr>
          </a:p>
          <a:p>
            <a:endParaRPr lang="ru-RU" sz="2000" b="1" dirty="0">
              <a:latin typeface="Segoe Script" panose="030B0504020000000003" pitchFamily="66" charset="0"/>
            </a:endParaRP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Жизненная форма (ЖФ) – травы </a:t>
            </a:r>
            <a:endParaRPr lang="ru-RU" sz="2000" b="1" dirty="0">
              <a:latin typeface="Segoe Script" panose="030B0504020000000003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558" y="856778"/>
            <a:ext cx="1702409" cy="2269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498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695918" y="278582"/>
            <a:ext cx="216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Script" panose="030B0504020000000003" pitchFamily="66" charset="0"/>
              </a:rPr>
              <a:t>Урок </a:t>
            </a:r>
            <a:r>
              <a:rPr lang="ru-RU" sz="4000" b="1" dirty="0" smtClean="0">
                <a:latin typeface="Segoe Script" panose="030B0504020000000003" pitchFamily="66" charset="0"/>
              </a:rPr>
              <a:t>6</a:t>
            </a:r>
            <a:endParaRPr lang="ru-RU" sz="4000" b="1" dirty="0">
              <a:latin typeface="Segoe Script" panose="030B0504020000000003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 trans="61000" pressure="1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7731" y="0"/>
            <a:ext cx="2295357" cy="6858000"/>
          </a:xfrm>
          <a:prstGeom prst="rect">
            <a:avLst/>
          </a:prstGeom>
          <a:ln>
            <a:noFill/>
          </a:ln>
          <a:effectLst>
            <a:glow rad="1892300">
              <a:schemeClr val="bg2">
                <a:alpha val="0"/>
              </a:schemeClr>
            </a:glow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1911656" y="632525"/>
            <a:ext cx="7770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Segoe Script" panose="030B0504020000000003" pitchFamily="66" charset="0"/>
              </a:rPr>
              <a:t>Общая характеристика семейства </a:t>
            </a:r>
            <a:r>
              <a:rPr lang="ru-RU" sz="2800" b="1" dirty="0" smtClean="0">
                <a:latin typeface="Segoe Script" panose="030B0504020000000003" pitchFamily="66" charset="0"/>
              </a:rPr>
              <a:t>Тыквенные или </a:t>
            </a:r>
            <a:r>
              <a:rPr lang="ru-RU" sz="2800" b="1" dirty="0" err="1" smtClean="0">
                <a:latin typeface="Segoe Script" panose="030B0504020000000003" pitchFamily="66" charset="0"/>
              </a:rPr>
              <a:t>Арбузовые</a:t>
            </a:r>
            <a:endParaRPr lang="ru-RU" sz="2800" b="1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74337" y="4515241"/>
            <a:ext cx="99965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Segoe Script" panose="030B0504020000000003" pitchFamily="66" charset="0"/>
              </a:rPr>
              <a:t> </a:t>
            </a:r>
            <a:endParaRPr lang="ru-RU" sz="2000" b="1" dirty="0" smtClean="0">
              <a:latin typeface="Segoe Script" panose="030B0504020000000003" pitchFamily="66" charset="0"/>
            </a:endParaRP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Плод </a:t>
            </a:r>
            <a:r>
              <a:rPr lang="ru-RU" sz="2000" b="1" dirty="0" smtClean="0">
                <a:latin typeface="Segoe Script" panose="030B0504020000000003" pitchFamily="66" charset="0"/>
              </a:rPr>
              <a:t>тыквина или </a:t>
            </a:r>
            <a:r>
              <a:rPr lang="ru-RU" sz="2000" b="1" dirty="0" err="1" smtClean="0">
                <a:latin typeface="Segoe Script" panose="030B0504020000000003" pitchFamily="66" charset="0"/>
              </a:rPr>
              <a:t>пепо</a:t>
            </a:r>
            <a:r>
              <a:rPr lang="ru-RU" sz="2000" b="1" dirty="0">
                <a:latin typeface="Segoe Script" panose="030B0504020000000003" pitchFamily="66" charset="0"/>
              </a:rPr>
              <a:t> </a:t>
            </a:r>
            <a:r>
              <a:rPr lang="ru-RU" sz="2000" b="1" dirty="0" smtClean="0">
                <a:latin typeface="Segoe Script" panose="030B0504020000000003" pitchFamily="66" charset="0"/>
              </a:rPr>
              <a:t>(можно называть и ягодой)</a:t>
            </a:r>
            <a:endParaRPr lang="ru-RU" sz="2000" b="1" dirty="0" smtClean="0">
              <a:latin typeface="Segoe Script" panose="030B0504020000000003" pitchFamily="66" charset="0"/>
            </a:endParaRPr>
          </a:p>
          <a:p>
            <a:endParaRPr lang="ru-RU" sz="2000" b="1" dirty="0" smtClean="0">
              <a:latin typeface="Segoe Script" panose="030B0504020000000003" pitchFamily="66" charset="0"/>
            </a:endParaRPr>
          </a:p>
          <a:p>
            <a:endParaRPr lang="ru-RU" sz="2000" b="1" dirty="0">
              <a:latin typeface="Segoe Script" panose="030B0504020000000003" pitchFamily="66" charset="0"/>
            </a:endParaRP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Жизненная форма (ЖФ) – </a:t>
            </a:r>
            <a:r>
              <a:rPr lang="ru-RU" sz="2000" b="1" dirty="0" smtClean="0">
                <a:latin typeface="Segoe Script" panose="030B0504020000000003" pitchFamily="66" charset="0"/>
              </a:rPr>
              <a:t>однолетние лианы (но есть кусты и даже деревья )</a:t>
            </a:r>
            <a:endParaRPr lang="ru-RU" sz="2000" b="1" dirty="0">
              <a:latin typeface="Segoe Script" panose="030B0504020000000003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558" y="905939"/>
            <a:ext cx="1702409" cy="23387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337" y="1586632"/>
            <a:ext cx="4536665" cy="30189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40612" y="1855331"/>
            <a:ext cx="348491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Segoe Script" panose="030B0504020000000003" pitchFamily="66" charset="0"/>
              </a:rPr>
              <a:t>Цветки </a:t>
            </a:r>
            <a:r>
              <a:rPr lang="ru-RU" b="1" dirty="0" smtClean="0">
                <a:latin typeface="Segoe Script" panose="030B0504020000000003" pitchFamily="66" charset="0"/>
              </a:rPr>
              <a:t>однополые. </a:t>
            </a:r>
            <a:endParaRPr lang="ru-RU" b="1" dirty="0">
              <a:latin typeface="Segoe Script" panose="030B0504020000000003" pitchFamily="66" charset="0"/>
            </a:endParaRPr>
          </a:p>
          <a:p>
            <a:endParaRPr lang="ru-RU" b="1" dirty="0" smtClean="0">
              <a:latin typeface="Segoe Script" panose="030B0504020000000003" pitchFamily="66" charset="0"/>
            </a:endParaRPr>
          </a:p>
          <a:p>
            <a:r>
              <a:rPr lang="ru-RU" b="1" dirty="0" smtClean="0">
                <a:latin typeface="Segoe Script" panose="030B0504020000000003" pitchFamily="66" charset="0"/>
              </a:rPr>
              <a:t>Чашечка сросшаяся</a:t>
            </a:r>
          </a:p>
          <a:p>
            <a:endParaRPr lang="ru-RU" b="1" dirty="0">
              <a:latin typeface="Segoe Script" panose="030B0504020000000003" pitchFamily="66" charset="0"/>
            </a:endParaRPr>
          </a:p>
          <a:p>
            <a:r>
              <a:rPr lang="ru-RU" b="1" dirty="0">
                <a:latin typeface="Segoe Script" panose="030B0504020000000003" pitchFamily="66" charset="0"/>
              </a:rPr>
              <a:t>Листорасположение – </a:t>
            </a:r>
            <a:r>
              <a:rPr lang="ru-RU" b="1" dirty="0" err="1">
                <a:latin typeface="Segoe Script" panose="030B0504020000000003" pitchFamily="66" charset="0"/>
              </a:rPr>
              <a:t>очерёдное</a:t>
            </a:r>
            <a:endParaRPr lang="ru-RU" b="1" dirty="0">
              <a:latin typeface="Segoe Script" panose="030B0504020000000003" pitchFamily="66" charset="0"/>
            </a:endParaRPr>
          </a:p>
          <a:p>
            <a:endParaRPr lang="ru-RU" b="1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38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695918" y="278582"/>
            <a:ext cx="216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Script" panose="030B0504020000000003" pitchFamily="66" charset="0"/>
              </a:rPr>
              <a:t>Урок </a:t>
            </a:r>
            <a:r>
              <a:rPr lang="ru-RU" sz="4000" b="1" dirty="0" smtClean="0">
                <a:latin typeface="Segoe Script" panose="030B0504020000000003" pitchFamily="66" charset="0"/>
              </a:rPr>
              <a:t>6</a:t>
            </a:r>
            <a:endParaRPr lang="ru-RU" sz="4000" b="1" dirty="0">
              <a:latin typeface="Segoe Script" panose="030B0504020000000003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 trans="61000" pressure="1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7731" y="0"/>
            <a:ext cx="2295357" cy="6858000"/>
          </a:xfrm>
          <a:prstGeom prst="rect">
            <a:avLst/>
          </a:prstGeom>
          <a:ln>
            <a:noFill/>
          </a:ln>
          <a:effectLst>
            <a:glow rad="1892300">
              <a:schemeClr val="bg2">
                <a:alpha val="0"/>
              </a:schemeClr>
            </a:glow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1361441" y="986468"/>
            <a:ext cx="104975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ДЗ</a:t>
            </a:r>
            <a:r>
              <a:rPr lang="ru-RU" sz="2800" b="1" dirty="0" smtClean="0">
                <a:latin typeface="Segoe Script" panose="030B0504020000000003" pitchFamily="66" charset="0"/>
              </a:rPr>
              <a:t> </a:t>
            </a:r>
            <a:br>
              <a:rPr lang="ru-RU" sz="2800" b="1" dirty="0" smtClean="0">
                <a:latin typeface="Segoe Script" panose="030B0504020000000003" pitchFamily="66" charset="0"/>
              </a:rPr>
            </a:br>
            <a:r>
              <a:rPr lang="ru-RU" sz="2800" b="1" dirty="0" smtClean="0">
                <a:latin typeface="Segoe Script" panose="030B0504020000000003" pitchFamily="66" charset="0"/>
              </a:rPr>
              <a:t>1. Найдите в своей местности три растения семейства </a:t>
            </a:r>
            <a:r>
              <a:rPr lang="ru-RU" sz="2800" b="1" dirty="0" smtClean="0">
                <a:latin typeface="Segoe Script" panose="030B0504020000000003" pitchFamily="66" charset="0"/>
              </a:rPr>
              <a:t>тыквенные </a:t>
            </a:r>
            <a:r>
              <a:rPr lang="ru-RU" sz="2800" b="1" dirty="0" smtClean="0">
                <a:latin typeface="Segoe Script" panose="030B0504020000000003" pitchFamily="66" charset="0"/>
              </a:rPr>
              <a:t>и сфотографируйте.</a:t>
            </a:r>
          </a:p>
          <a:p>
            <a:r>
              <a:rPr lang="ru-RU" sz="2800" b="1" dirty="0" smtClean="0">
                <a:latin typeface="Segoe Script" panose="030B0504020000000003" pitchFamily="66" charset="0"/>
              </a:rPr>
              <a:t> </a:t>
            </a:r>
          </a:p>
          <a:p>
            <a:r>
              <a:rPr lang="ru-RU" sz="2800" b="1" dirty="0" smtClean="0">
                <a:latin typeface="Segoe Script" panose="030B0504020000000003" pitchFamily="66" charset="0"/>
              </a:rPr>
              <a:t>2. Зарисуйте растения в тетрадь и опишите по схеме: корень, стебель, лист</a:t>
            </a:r>
            <a:r>
              <a:rPr lang="ru-RU" sz="2800" b="1" dirty="0">
                <a:latin typeface="Segoe Script" panose="030B0504020000000003" pitchFamily="66" charset="0"/>
              </a:rPr>
              <a:t>, цветок, </a:t>
            </a:r>
            <a:r>
              <a:rPr lang="ru-RU" sz="2800" b="1" dirty="0" smtClean="0">
                <a:latin typeface="Segoe Script" panose="030B0504020000000003" pitchFamily="66" charset="0"/>
              </a:rPr>
              <a:t>плод, листорасположение. </a:t>
            </a:r>
          </a:p>
          <a:p>
            <a:endParaRPr lang="ru-RU" sz="2800" b="1" dirty="0" smtClean="0">
              <a:latin typeface="Segoe Script" panose="030B0504020000000003" pitchFamily="66" charset="0"/>
            </a:endParaRPr>
          </a:p>
          <a:p>
            <a:r>
              <a:rPr lang="ru-RU" sz="2800" b="1" dirty="0" smtClean="0">
                <a:latin typeface="Segoe Script" panose="030B0504020000000003" pitchFamily="66" charset="0"/>
              </a:rPr>
              <a:t>3. Дополните таблицу сравнения семейств цветковых растений информацией о новом семействе (см. материалы урока). </a:t>
            </a:r>
            <a:endParaRPr lang="ru-RU" sz="2800" b="1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62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695918" y="278582"/>
            <a:ext cx="216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Script" panose="030B0504020000000003" pitchFamily="66" charset="0"/>
              </a:rPr>
              <a:t>Урок </a:t>
            </a:r>
            <a:r>
              <a:rPr lang="ru-RU" sz="4000" b="1" dirty="0" smtClean="0">
                <a:latin typeface="Segoe Script" panose="030B0504020000000003" pitchFamily="66" charset="0"/>
              </a:rPr>
              <a:t>6</a:t>
            </a:r>
            <a:endParaRPr lang="ru-RU" sz="4000" b="1" dirty="0">
              <a:latin typeface="Segoe Script" panose="030B0504020000000003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 trans="61000" pressure="1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7731" y="0"/>
            <a:ext cx="2295357" cy="6858000"/>
          </a:xfrm>
          <a:prstGeom prst="rect">
            <a:avLst/>
          </a:prstGeom>
          <a:ln>
            <a:noFill/>
          </a:ln>
          <a:effectLst>
            <a:glow rad="1892300">
              <a:schemeClr val="bg2">
                <a:alpha val="0"/>
              </a:schemeClr>
            </a:glow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1361441" y="986468"/>
            <a:ext cx="104975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ДЗ</a:t>
            </a:r>
            <a:r>
              <a:rPr lang="ru-RU" sz="2800" b="1" dirty="0" smtClean="0">
                <a:latin typeface="Segoe Script" panose="030B0504020000000003" pitchFamily="66" charset="0"/>
              </a:rPr>
              <a:t> </a:t>
            </a:r>
            <a:br>
              <a:rPr lang="ru-RU" sz="2800" b="1" dirty="0" smtClean="0">
                <a:latin typeface="Segoe Script" panose="030B0504020000000003" pitchFamily="66" charset="0"/>
              </a:rPr>
            </a:br>
            <a:r>
              <a:rPr lang="ru-RU" sz="2800" b="1" dirty="0" smtClean="0">
                <a:latin typeface="Segoe Script" panose="030B0504020000000003" pitchFamily="66" charset="0"/>
              </a:rPr>
              <a:t>4. </a:t>
            </a:r>
            <a:r>
              <a:rPr lang="ru-RU" sz="2800" b="1" dirty="0" smtClean="0">
                <a:latin typeface="Segoe Script" panose="030B0504020000000003" pitchFamily="66" charset="0"/>
              </a:rPr>
              <a:t>Найдите в своей местности три растения семейства </a:t>
            </a:r>
            <a:r>
              <a:rPr lang="ru-RU" sz="2800" b="1" dirty="0" smtClean="0">
                <a:latin typeface="Segoe Script" panose="030B0504020000000003" pitchFamily="66" charset="0"/>
              </a:rPr>
              <a:t>зонтичные </a:t>
            </a:r>
            <a:r>
              <a:rPr lang="ru-RU" sz="2800" b="1" dirty="0" smtClean="0">
                <a:latin typeface="Segoe Script" panose="030B0504020000000003" pitchFamily="66" charset="0"/>
              </a:rPr>
              <a:t>и сфотографируйте.</a:t>
            </a:r>
          </a:p>
          <a:p>
            <a:r>
              <a:rPr lang="ru-RU" sz="2800" b="1" dirty="0" smtClean="0">
                <a:latin typeface="Segoe Script" panose="030B0504020000000003" pitchFamily="66" charset="0"/>
              </a:rPr>
              <a:t> </a:t>
            </a:r>
          </a:p>
          <a:p>
            <a:r>
              <a:rPr lang="ru-RU" sz="2800" b="1" dirty="0" smtClean="0">
                <a:latin typeface="Segoe Script" panose="030B0504020000000003" pitchFamily="66" charset="0"/>
              </a:rPr>
              <a:t>5. </a:t>
            </a:r>
            <a:r>
              <a:rPr lang="ru-RU" sz="2800" b="1" dirty="0" smtClean="0">
                <a:latin typeface="Segoe Script" panose="030B0504020000000003" pitchFamily="66" charset="0"/>
              </a:rPr>
              <a:t>Зарисуйте растения в тетрадь и опишите по схеме: корень, стебель, лист</a:t>
            </a:r>
            <a:r>
              <a:rPr lang="ru-RU" sz="2800" b="1" dirty="0">
                <a:latin typeface="Segoe Script" panose="030B0504020000000003" pitchFamily="66" charset="0"/>
              </a:rPr>
              <a:t>, цветок, </a:t>
            </a:r>
            <a:r>
              <a:rPr lang="ru-RU" sz="2800" b="1" dirty="0" smtClean="0">
                <a:latin typeface="Segoe Script" panose="030B0504020000000003" pitchFamily="66" charset="0"/>
              </a:rPr>
              <a:t>плод, листорасположение. </a:t>
            </a:r>
          </a:p>
          <a:p>
            <a:endParaRPr lang="ru-RU" sz="2800" b="1" dirty="0" smtClean="0">
              <a:latin typeface="Segoe Script" panose="030B0504020000000003" pitchFamily="66" charset="0"/>
            </a:endParaRPr>
          </a:p>
          <a:p>
            <a:r>
              <a:rPr lang="ru-RU" sz="2800" b="1" dirty="0" smtClean="0">
                <a:latin typeface="Segoe Script" panose="030B0504020000000003" pitchFamily="66" charset="0"/>
              </a:rPr>
              <a:t>6. </a:t>
            </a:r>
            <a:r>
              <a:rPr lang="ru-RU" sz="2800" b="1" dirty="0" smtClean="0">
                <a:latin typeface="Segoe Script" panose="030B0504020000000003" pitchFamily="66" charset="0"/>
              </a:rPr>
              <a:t>Дополните таблицу сравнения семейств цветковых растений информацией о новом семействе (см. материалы урока). </a:t>
            </a:r>
            <a:endParaRPr lang="ru-RU" sz="2800" b="1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06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Широкоэкранный</PresentationFormat>
  <Paragraphs>43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Segoe Script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Рязанов</dc:creator>
  <cp:lastModifiedBy>Иван Рязанов</cp:lastModifiedBy>
  <cp:revision>1</cp:revision>
  <dcterms:created xsi:type="dcterms:W3CDTF">2025-07-13T16:02:43Z</dcterms:created>
  <dcterms:modified xsi:type="dcterms:W3CDTF">2025-07-13T16:03:05Z</dcterms:modified>
</cp:coreProperties>
</file>