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78BF-F403-4AFC-89AB-E276F65261E7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19EF-B229-47C0-9A6B-23B6D20FD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856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78BF-F403-4AFC-89AB-E276F65261E7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19EF-B229-47C0-9A6B-23B6D20FD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007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78BF-F403-4AFC-89AB-E276F65261E7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19EF-B229-47C0-9A6B-23B6D20FD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476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78BF-F403-4AFC-89AB-E276F65261E7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19EF-B229-47C0-9A6B-23B6D20FD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03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78BF-F403-4AFC-89AB-E276F65261E7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19EF-B229-47C0-9A6B-23B6D20FD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44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78BF-F403-4AFC-89AB-E276F65261E7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19EF-B229-47C0-9A6B-23B6D20FD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62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78BF-F403-4AFC-89AB-E276F65261E7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19EF-B229-47C0-9A6B-23B6D20FD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184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78BF-F403-4AFC-89AB-E276F65261E7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19EF-B229-47C0-9A6B-23B6D20FD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63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78BF-F403-4AFC-89AB-E276F65261E7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19EF-B229-47C0-9A6B-23B6D20FD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723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78BF-F403-4AFC-89AB-E276F65261E7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19EF-B229-47C0-9A6B-23B6D20FD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16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78BF-F403-4AFC-89AB-E276F65261E7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19EF-B229-47C0-9A6B-23B6D20FD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49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E78BF-F403-4AFC-89AB-E276F65261E7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D19EF-B229-47C0-9A6B-23B6D20FD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28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695918" y="278582"/>
            <a:ext cx="216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Script" panose="030B0504020000000003" pitchFamily="66" charset="0"/>
              </a:rPr>
              <a:t>Урок 5</a:t>
            </a:r>
            <a:endParaRPr lang="ru-RU" sz="4000" b="1" dirty="0">
              <a:latin typeface="Segoe Script" panose="030B0504020000000003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 trans="61000" pressure="1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7731" y="0"/>
            <a:ext cx="2295357" cy="6858000"/>
          </a:xfrm>
          <a:prstGeom prst="rect">
            <a:avLst/>
          </a:prstGeom>
          <a:ln>
            <a:noFill/>
          </a:ln>
          <a:effectLst>
            <a:glow rad="1892300">
              <a:schemeClr val="bg2">
                <a:alpha val="0"/>
              </a:schemeClr>
            </a:glow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1911656" y="632525"/>
            <a:ext cx="7770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Segoe Script" panose="030B0504020000000003" pitchFamily="66" charset="0"/>
              </a:rPr>
              <a:t>Общая характеристика семейства Сложноцветные</a:t>
            </a:r>
            <a:endParaRPr lang="ru-RU" sz="2800" b="1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656" y="1695104"/>
            <a:ext cx="3437831" cy="4913856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5651326" y="1586632"/>
          <a:ext cx="4396913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4354">
                  <a:extLst>
                    <a:ext uri="{9D8B030D-6E8A-4147-A177-3AD203B41FA5}">
                      <a16:colId xmlns:a16="http://schemas.microsoft.com/office/drawing/2014/main" val="3738074783"/>
                    </a:ext>
                  </a:extLst>
                </a:gridCol>
                <a:gridCol w="1432559">
                  <a:extLst>
                    <a:ext uri="{9D8B030D-6E8A-4147-A177-3AD203B41FA5}">
                      <a16:colId xmlns:a16="http://schemas.microsoft.com/office/drawing/2014/main" val="1577354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Часть цветка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Кол-во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562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Чашелистиков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(Ч)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волоски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103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Лепестков (Л)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(5)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77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Тычинок (Т)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(5)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134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Пестиков (П)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1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441096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651326" y="3860219"/>
            <a:ext cx="56262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Segoe Script" panose="030B0504020000000003" pitchFamily="66" charset="0"/>
              </a:rPr>
              <a:t>Соцветие – корзинка</a:t>
            </a:r>
          </a:p>
          <a:p>
            <a:r>
              <a:rPr lang="ru-RU" sz="2000" b="1" dirty="0" smtClean="0">
                <a:latin typeface="Segoe Script" panose="030B0504020000000003" pitchFamily="66" charset="0"/>
              </a:rPr>
              <a:t>Соплодие – корзинка</a:t>
            </a:r>
          </a:p>
          <a:p>
            <a:r>
              <a:rPr lang="ru-RU" sz="2000" b="1" dirty="0" smtClean="0">
                <a:latin typeface="Segoe Script" panose="030B0504020000000003" pitchFamily="66" charset="0"/>
              </a:rPr>
              <a:t>Плод – семянка</a:t>
            </a:r>
          </a:p>
          <a:p>
            <a:endParaRPr lang="ru-RU" sz="2000" b="1" dirty="0" smtClean="0">
              <a:latin typeface="Segoe Script" panose="030B0504020000000003" pitchFamily="66" charset="0"/>
            </a:endParaRPr>
          </a:p>
          <a:p>
            <a:r>
              <a:rPr lang="ru-RU" sz="2000" b="1" dirty="0" smtClean="0">
                <a:latin typeface="Segoe Script" panose="030B0504020000000003" pitchFamily="66" charset="0"/>
              </a:rPr>
              <a:t>Листорасположение – </a:t>
            </a:r>
            <a:r>
              <a:rPr lang="ru-RU" sz="2000" b="1" dirty="0" err="1" smtClean="0">
                <a:latin typeface="Segoe Script" panose="030B0504020000000003" pitchFamily="66" charset="0"/>
              </a:rPr>
              <a:t>очерёдное</a:t>
            </a:r>
            <a:endParaRPr lang="ru-RU" sz="2000" b="1" dirty="0" smtClean="0">
              <a:latin typeface="Segoe Script" panose="030B0504020000000003" pitchFamily="66" charset="0"/>
            </a:endParaRPr>
          </a:p>
          <a:p>
            <a:endParaRPr lang="ru-RU" sz="2000" b="1" dirty="0">
              <a:latin typeface="Segoe Script" panose="030B0504020000000003" pitchFamily="66" charset="0"/>
            </a:endParaRPr>
          </a:p>
          <a:p>
            <a:r>
              <a:rPr lang="ru-RU" sz="2000" b="1" dirty="0" smtClean="0">
                <a:latin typeface="Segoe Script" panose="030B0504020000000003" pitchFamily="66" charset="0"/>
              </a:rPr>
              <a:t>Жизненная форма (ЖФ) – травы, в тропиках есть кустарник, редко деревья.</a:t>
            </a:r>
            <a:endParaRPr lang="ru-RU" sz="2000" b="1" dirty="0">
              <a:latin typeface="Segoe Script" panose="030B0504020000000003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138" y="748623"/>
            <a:ext cx="2170317" cy="16277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084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650362" y="445509"/>
            <a:ext cx="216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Script" panose="030B0504020000000003" pitchFamily="66" charset="0"/>
              </a:rPr>
              <a:t>Урок 5</a:t>
            </a:r>
            <a:endParaRPr lang="ru-RU" sz="4000" b="1" dirty="0">
              <a:latin typeface="Segoe Script" panose="030B0504020000000003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 trans="61000" pressure="1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7731" y="0"/>
            <a:ext cx="2295357" cy="6858000"/>
          </a:xfrm>
          <a:prstGeom prst="rect">
            <a:avLst/>
          </a:prstGeom>
          <a:ln>
            <a:noFill/>
          </a:ln>
          <a:effectLst>
            <a:glow rad="1892300">
              <a:schemeClr val="bg2">
                <a:alpha val="0"/>
              </a:schemeClr>
            </a:glow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1756684" y="1155857"/>
            <a:ext cx="9050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Segoe Script" panose="030B0504020000000003" pitchFamily="66" charset="0"/>
              </a:rPr>
              <a:t>Строение неправильного околоцветника сложноцветных (как выглядят одиночные цветы, собранные в корзинку)</a:t>
            </a:r>
            <a:endParaRPr lang="ru-RU" sz="2800" b="1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52078" y="3484175"/>
            <a:ext cx="36303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latin typeface="Segoe Script" panose="030B0504020000000003" pitchFamily="66" charset="0"/>
              </a:rPr>
              <a:t>Трубчатый </a:t>
            </a:r>
          </a:p>
          <a:p>
            <a:pPr marL="457200" indent="-457200">
              <a:buFont typeface="+mj-lt"/>
              <a:buAutoNum type="arabicPeriod"/>
            </a:pPr>
            <a:endParaRPr lang="ru-RU" sz="2000" b="1" dirty="0" smtClean="0">
              <a:latin typeface="Segoe Script" panose="030B0504020000000003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b="1" dirty="0" err="1" smtClean="0">
                <a:latin typeface="Segoe Script" panose="030B0504020000000003" pitchFamily="66" charset="0"/>
              </a:rPr>
              <a:t>Ложноязычковый</a:t>
            </a:r>
            <a:endParaRPr lang="ru-RU" sz="2000" b="1" dirty="0" smtClean="0">
              <a:latin typeface="Segoe Script" panose="030B0504020000000003" pitchFamily="66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b="1" dirty="0" smtClean="0">
              <a:latin typeface="Segoe Script" panose="030B0504020000000003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latin typeface="Segoe Script" panose="030B0504020000000003" pitchFamily="66" charset="0"/>
              </a:rPr>
              <a:t>Язычковый</a:t>
            </a:r>
          </a:p>
          <a:p>
            <a:pPr marL="457200" indent="-457200">
              <a:buFont typeface="+mj-lt"/>
              <a:buAutoNum type="arabicPeriod"/>
            </a:pPr>
            <a:endParaRPr lang="ru-RU" sz="2000" b="1" dirty="0" smtClean="0">
              <a:latin typeface="Segoe Script" panose="030B0504020000000003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b="1" dirty="0" err="1" smtClean="0">
                <a:latin typeface="Segoe Script" panose="030B0504020000000003" pitchFamily="66" charset="0"/>
              </a:rPr>
              <a:t>Ворончатый</a:t>
            </a:r>
            <a:endParaRPr lang="ru-RU" sz="2000" b="1" dirty="0">
              <a:latin typeface="Segoe Script" panose="030B0504020000000003" pitchFamily="66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897626" y="3251200"/>
            <a:ext cx="4574294" cy="3542958"/>
            <a:chOff x="1818974" y="1747520"/>
            <a:chExt cx="3832352" cy="336515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07" t="7519" b="32508"/>
            <a:stretch/>
          </p:blipFill>
          <p:spPr>
            <a:xfrm>
              <a:off x="1818974" y="1747520"/>
              <a:ext cx="3832352" cy="2804160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1911656" y="4712568"/>
              <a:ext cx="39590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latin typeface="Segoe Script" panose="030B0504020000000003" pitchFamily="66" charset="0"/>
                </a:rPr>
                <a:t>1</a:t>
              </a:r>
              <a:endParaRPr lang="ru-RU" sz="2000" b="1" dirty="0">
                <a:latin typeface="Segoe Script" panose="030B0504020000000003" pitchFamily="66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897176" y="4690576"/>
              <a:ext cx="39590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latin typeface="Segoe Script" panose="030B0504020000000003" pitchFamily="66" charset="0"/>
                </a:rPr>
                <a:t>2</a:t>
              </a:r>
              <a:endParaRPr lang="ru-RU" sz="2000" b="1" dirty="0">
                <a:latin typeface="Segoe Script" panose="030B0504020000000003" pitchFamily="66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711159" y="4690576"/>
              <a:ext cx="39590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latin typeface="Segoe Script" panose="030B0504020000000003" pitchFamily="66" charset="0"/>
                </a:rPr>
                <a:t>3</a:t>
              </a:r>
              <a:endParaRPr lang="ru-RU" sz="2000" b="1" dirty="0">
                <a:latin typeface="Segoe Script" panose="030B0504020000000003" pitchFamily="66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557198" y="4712568"/>
              <a:ext cx="39590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latin typeface="Segoe Script" panose="030B0504020000000003" pitchFamily="66" charset="0"/>
                </a:rPr>
                <a:t>4</a:t>
              </a:r>
              <a:endParaRPr lang="ru-RU" sz="2000" b="1" dirty="0">
                <a:latin typeface="Segoe Script" panose="030B0504020000000003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94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695918" y="278582"/>
            <a:ext cx="216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Script" panose="030B0504020000000003" pitchFamily="66" charset="0"/>
              </a:rPr>
              <a:t>Урок </a:t>
            </a:r>
            <a:r>
              <a:rPr lang="ru-RU" sz="4000" b="1" dirty="0" smtClean="0">
                <a:latin typeface="Segoe Script" panose="030B0504020000000003" pitchFamily="66" charset="0"/>
              </a:rPr>
              <a:t>5</a:t>
            </a:r>
            <a:endParaRPr lang="ru-RU" sz="4000" b="1" dirty="0">
              <a:latin typeface="Segoe Script" panose="030B0504020000000003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 trans="61000" pressure="1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7731" y="0"/>
            <a:ext cx="2295357" cy="6858000"/>
          </a:xfrm>
          <a:prstGeom prst="rect">
            <a:avLst/>
          </a:prstGeom>
          <a:ln>
            <a:noFill/>
          </a:ln>
          <a:effectLst>
            <a:glow rad="1892300">
              <a:schemeClr val="bg2">
                <a:alpha val="0"/>
              </a:schemeClr>
            </a:glow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1361441" y="986468"/>
            <a:ext cx="104975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ДЗ</a:t>
            </a:r>
            <a:r>
              <a:rPr lang="ru-RU" sz="2800" b="1" dirty="0" smtClean="0">
                <a:latin typeface="Segoe Script" panose="030B0504020000000003" pitchFamily="66" charset="0"/>
              </a:rPr>
              <a:t> </a:t>
            </a:r>
            <a:br>
              <a:rPr lang="ru-RU" sz="2800" b="1" dirty="0" smtClean="0">
                <a:latin typeface="Segoe Script" panose="030B0504020000000003" pitchFamily="66" charset="0"/>
              </a:rPr>
            </a:br>
            <a:r>
              <a:rPr lang="ru-RU" sz="2800" b="1" dirty="0" smtClean="0">
                <a:latin typeface="Segoe Script" panose="030B0504020000000003" pitchFamily="66" charset="0"/>
              </a:rPr>
              <a:t>1. Найдите в своей местности три растения семейства сложноцветные и сфотографируйте.</a:t>
            </a:r>
          </a:p>
          <a:p>
            <a:r>
              <a:rPr lang="ru-RU" sz="2800" b="1" dirty="0" smtClean="0">
                <a:latin typeface="Segoe Script" panose="030B0504020000000003" pitchFamily="66" charset="0"/>
              </a:rPr>
              <a:t> </a:t>
            </a:r>
          </a:p>
          <a:p>
            <a:r>
              <a:rPr lang="ru-RU" sz="2800" b="1" dirty="0" smtClean="0">
                <a:latin typeface="Segoe Script" panose="030B0504020000000003" pitchFamily="66" charset="0"/>
              </a:rPr>
              <a:t>2. Зарисуйте растения в тетрадь и опишите по схеме: корень, стебель, лист</a:t>
            </a:r>
            <a:r>
              <a:rPr lang="ru-RU" sz="2800" b="1" dirty="0">
                <a:latin typeface="Segoe Script" panose="030B0504020000000003" pitchFamily="66" charset="0"/>
              </a:rPr>
              <a:t>, цветок, </a:t>
            </a:r>
            <a:r>
              <a:rPr lang="ru-RU" sz="2800" b="1" dirty="0" smtClean="0">
                <a:latin typeface="Segoe Script" panose="030B0504020000000003" pitchFamily="66" charset="0"/>
              </a:rPr>
              <a:t>плод, листорасположение. </a:t>
            </a:r>
          </a:p>
          <a:p>
            <a:endParaRPr lang="ru-RU" sz="2800" b="1" dirty="0" smtClean="0">
              <a:latin typeface="Segoe Script" panose="030B0504020000000003" pitchFamily="66" charset="0"/>
            </a:endParaRPr>
          </a:p>
          <a:p>
            <a:r>
              <a:rPr lang="ru-RU" sz="2800" b="1" dirty="0" smtClean="0">
                <a:latin typeface="Segoe Script" panose="030B0504020000000003" pitchFamily="66" charset="0"/>
              </a:rPr>
              <a:t>3. Дополните таблицу сравнения семейств цветковых растений информацией о новом семействе (см. материалы урока). </a:t>
            </a:r>
            <a:endParaRPr lang="ru-RU" sz="2800" b="1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60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695918" y="278582"/>
            <a:ext cx="216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Script" panose="030B0504020000000003" pitchFamily="66" charset="0"/>
              </a:rPr>
              <a:t>Урок 5</a:t>
            </a:r>
            <a:endParaRPr lang="ru-RU" sz="4000" b="1" dirty="0">
              <a:latin typeface="Segoe Script" panose="030B0504020000000003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 trans="61000" pressure="1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7731" y="0"/>
            <a:ext cx="2295357" cy="6858000"/>
          </a:xfrm>
          <a:prstGeom prst="rect">
            <a:avLst/>
          </a:prstGeom>
          <a:ln>
            <a:noFill/>
          </a:ln>
          <a:effectLst>
            <a:glow rad="1892300">
              <a:schemeClr val="bg2">
                <a:alpha val="0"/>
              </a:schemeClr>
            </a:glow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1738936" y="740662"/>
            <a:ext cx="1012007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ДЗ</a:t>
            </a:r>
            <a:r>
              <a:rPr lang="ru-RU" sz="2800" b="1" dirty="0" smtClean="0">
                <a:latin typeface="Segoe Script" panose="030B0504020000000003" pitchFamily="66" charset="0"/>
              </a:rPr>
              <a:t> </a:t>
            </a:r>
            <a:br>
              <a:rPr lang="ru-RU" sz="2800" b="1" dirty="0" smtClean="0">
                <a:latin typeface="Segoe Script" panose="030B0504020000000003" pitchFamily="66" charset="0"/>
              </a:rPr>
            </a:br>
            <a:r>
              <a:rPr lang="ru-RU" sz="2800" b="1" dirty="0" smtClean="0">
                <a:latin typeface="Segoe Script" panose="030B0504020000000003" pitchFamily="66" charset="0"/>
              </a:rPr>
              <a:t>4. Используя лупу или увеличение изображения с помощью камеры телефона, определите какие цветы в корзинке соцветия у найденных вами </a:t>
            </a:r>
            <a:r>
              <a:rPr lang="ru-RU" sz="2800" b="1" dirty="0" smtClean="0">
                <a:latin typeface="Segoe Script" panose="030B0504020000000003" pitchFamily="66" charset="0"/>
              </a:rPr>
              <a:t>сложноцветных</a:t>
            </a:r>
          </a:p>
          <a:p>
            <a:endParaRPr lang="ru-RU" sz="2800" b="1" dirty="0" smtClean="0">
              <a:latin typeface="Segoe Script" panose="030B0504020000000003" pitchFamily="66" charset="0"/>
            </a:endParaRPr>
          </a:p>
          <a:p>
            <a:r>
              <a:rPr lang="ru-RU" sz="2800" b="1" dirty="0" smtClean="0">
                <a:latin typeface="Segoe Script" panose="030B0504020000000003" pitchFamily="66" charset="0"/>
              </a:rPr>
              <a:t>5. Зарисуйте растения в тетрадь и опишите по схеме: корень, стебель, лист</a:t>
            </a:r>
            <a:r>
              <a:rPr lang="ru-RU" sz="2800" b="1" dirty="0">
                <a:latin typeface="Segoe Script" panose="030B0504020000000003" pitchFamily="66" charset="0"/>
              </a:rPr>
              <a:t>, цветок, </a:t>
            </a:r>
            <a:r>
              <a:rPr lang="ru-RU" sz="2800" b="1" dirty="0" smtClean="0">
                <a:latin typeface="Segoe Script" panose="030B0504020000000003" pitchFamily="66" charset="0"/>
              </a:rPr>
              <a:t>плод, листорасположение. </a:t>
            </a:r>
          </a:p>
          <a:p>
            <a:endParaRPr lang="ru-RU" sz="2800" b="1" dirty="0" smtClean="0">
              <a:latin typeface="Segoe Script" panose="030B0504020000000003" pitchFamily="66" charset="0"/>
            </a:endParaRPr>
          </a:p>
          <a:p>
            <a:r>
              <a:rPr lang="ru-RU" sz="2800" b="1" dirty="0" smtClean="0">
                <a:latin typeface="Segoe Script" panose="030B0504020000000003" pitchFamily="66" charset="0"/>
              </a:rPr>
              <a:t>6. Дополните таблицу сравнения семейств цветковых растений информацией о новом семействе (см. материалы урока). </a:t>
            </a:r>
            <a:endParaRPr lang="ru-RU" sz="2800" b="1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21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Office PowerPoint</Application>
  <PresentationFormat>Широкоэкранный</PresentationFormat>
  <Paragraphs>44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Segoe Script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Рязанов</dc:creator>
  <cp:lastModifiedBy>Иван Рязанов</cp:lastModifiedBy>
  <cp:revision>1</cp:revision>
  <dcterms:created xsi:type="dcterms:W3CDTF">2025-07-13T16:01:53Z</dcterms:created>
  <dcterms:modified xsi:type="dcterms:W3CDTF">2025-07-13T16:02:12Z</dcterms:modified>
</cp:coreProperties>
</file>