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04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7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1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82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5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68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1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9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8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2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78D73-9BA6-4585-8C5B-6787192139F3}" type="datetimeFigureOut">
              <a:rPr lang="ru-RU" smtClean="0"/>
              <a:t>13.07.2025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A6F3-FD46-4570-A9AC-738044F84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2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4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Общая характеристика семейства Розоцветные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4" t="14587" r="13596" b="16229"/>
          <a:stretch/>
        </p:blipFill>
        <p:spPr>
          <a:xfrm>
            <a:off x="1911656" y="1586632"/>
            <a:ext cx="3630420" cy="471241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5651326" y="1586632"/>
          <a:ext cx="439691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354">
                  <a:extLst>
                    <a:ext uri="{9D8B030D-6E8A-4147-A177-3AD203B41FA5}">
                      <a16:colId xmlns:a16="http://schemas.microsoft.com/office/drawing/2014/main" val="3738074783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157735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Часть цветка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Кол-во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Чашелистиков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(Ч)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Лепестков (Л)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Тычинок (Т)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∞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3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Пестиков (П)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1 или ∞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4109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326" y="3860219"/>
            <a:ext cx="56262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Соцветие – кисть, зонтик и другие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Соплодие – кисть, зонтик, стручок и др.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Плод – костянка, яблоко, орешек</a:t>
            </a: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Листорасположение –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очерёдное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Жизненная форма (ЖФ) – травы, кустарники, деревья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38" y="748623"/>
            <a:ext cx="2170317" cy="1627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5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4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911656" y="632525"/>
            <a:ext cx="777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anose="030B0504020000000003" pitchFamily="66" charset="0"/>
              </a:rPr>
              <a:t>Общая характеристика семейства Паслёновые</a:t>
            </a:r>
            <a:endParaRPr lang="ru-RU" sz="28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5651326" y="1586632"/>
          <a:ext cx="4396913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354">
                  <a:extLst>
                    <a:ext uri="{9D8B030D-6E8A-4147-A177-3AD203B41FA5}">
                      <a16:colId xmlns:a16="http://schemas.microsoft.com/office/drawing/2014/main" val="3738074783"/>
                    </a:ext>
                  </a:extLst>
                </a:gridCol>
                <a:gridCol w="1432559">
                  <a:extLst>
                    <a:ext uri="{9D8B030D-6E8A-4147-A177-3AD203B41FA5}">
                      <a16:colId xmlns:a16="http://schemas.microsoft.com/office/drawing/2014/main" val="1577354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Часть цветка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Кол-во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Чашелистиков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(Ч)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(5)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0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Лепестков (Л)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(5)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7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Тычинок (Т)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(5)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13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Пестиков (П)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Segoe Script" panose="030B0504020000000003" pitchFamily="66" charset="0"/>
                          <a:ea typeface="+mn-ea"/>
                          <a:cs typeface="+mn-cs"/>
                        </a:rPr>
                        <a:t>1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Segoe Script" panose="030B0504020000000003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4109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51326" y="3860219"/>
            <a:ext cx="56262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Segoe Script" panose="030B0504020000000003" pitchFamily="66" charset="0"/>
              </a:rPr>
              <a:t>Соцветие – завиток, двойной завиток, кисть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Плод – ягода, коробочка</a:t>
            </a:r>
          </a:p>
          <a:p>
            <a:endParaRPr lang="ru-RU" sz="2000" b="1" dirty="0" smtClean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Листорасположение – </a:t>
            </a:r>
            <a:r>
              <a:rPr lang="ru-RU" sz="2000" b="1" dirty="0" err="1" smtClean="0">
                <a:latin typeface="Segoe Script" panose="030B0504020000000003" pitchFamily="66" charset="0"/>
              </a:rPr>
              <a:t>очерёдное</a:t>
            </a:r>
            <a:endParaRPr lang="ru-RU" sz="2000" b="1" dirty="0" smtClean="0">
              <a:latin typeface="Segoe Script" panose="030B0504020000000003" pitchFamily="66" charset="0"/>
            </a:endParaRPr>
          </a:p>
          <a:p>
            <a:endParaRPr lang="ru-RU" sz="2000" b="1" dirty="0">
              <a:latin typeface="Segoe Script" panose="030B0504020000000003" pitchFamily="66" charset="0"/>
            </a:endParaRPr>
          </a:p>
          <a:p>
            <a:r>
              <a:rPr lang="ru-RU" sz="2000" b="1" dirty="0" smtClean="0">
                <a:latin typeface="Segoe Script" panose="030B0504020000000003" pitchFamily="66" charset="0"/>
              </a:rPr>
              <a:t>Жизненная форма (ЖФ) – травы, иногда кустарники</a:t>
            </a:r>
            <a:endParaRPr lang="ru-RU" sz="2000" b="1" dirty="0">
              <a:latin typeface="Segoe Script" panose="030B0504020000000003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38" y="748623"/>
            <a:ext cx="2170317" cy="1627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6"/>
          <p:cNvGrpSpPr/>
          <p:nvPr/>
        </p:nvGrpSpPr>
        <p:grpSpPr>
          <a:xfrm>
            <a:off x="2097018" y="1634024"/>
            <a:ext cx="2968805" cy="4754880"/>
            <a:chOff x="2097018" y="1634024"/>
            <a:chExt cx="2968805" cy="475488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3" r="2302" b="5972"/>
            <a:stretch/>
          </p:blipFill>
          <p:spPr>
            <a:xfrm>
              <a:off x="2097018" y="1634024"/>
              <a:ext cx="2968805" cy="475488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521200" y="1818640"/>
              <a:ext cx="457200" cy="111760"/>
            </a:xfrm>
            <a:prstGeom prst="rect">
              <a:avLst/>
            </a:prstGeom>
            <a:solidFill>
              <a:srgbClr val="FFE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912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4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738935" y="986468"/>
            <a:ext cx="101200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1. Найдите в своей местности три растения семейства розоцветные и сфотографируйте.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2. 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3. 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5918" y="278582"/>
            <a:ext cx="2163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Segoe Script" panose="030B0504020000000003" pitchFamily="66" charset="0"/>
              </a:rPr>
              <a:t>Урок 4</a:t>
            </a:r>
            <a:endParaRPr lang="ru-RU" sz="4000" b="1" dirty="0">
              <a:latin typeface="Segoe Script" panose="030B05040200000000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 trans="61000" pressure="1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7731" y="0"/>
            <a:ext cx="2295357" cy="6858000"/>
          </a:xfrm>
          <a:prstGeom prst="rect">
            <a:avLst/>
          </a:prstGeom>
          <a:ln>
            <a:noFill/>
          </a:ln>
          <a:effectLst>
            <a:glow rad="1892300">
              <a:schemeClr val="bg2">
                <a:alpha val="0"/>
              </a:schemeClr>
            </a:glow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738935" y="986468"/>
            <a:ext cx="101200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ДЗ</a:t>
            </a:r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  <a:br>
              <a:rPr lang="ru-RU" sz="2800" b="1" dirty="0" smtClean="0">
                <a:latin typeface="Segoe Script" panose="030B0504020000000003" pitchFamily="66" charset="0"/>
              </a:rPr>
            </a:br>
            <a:r>
              <a:rPr lang="ru-RU" sz="2800" b="1" dirty="0" smtClean="0">
                <a:latin typeface="Segoe Script" panose="030B0504020000000003" pitchFamily="66" charset="0"/>
              </a:rPr>
              <a:t>4. Найдите в своей местности три растения семейства паслёновые и сфотографируйте.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 </a:t>
            </a: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5. Зарисуйте растения в тетрадь и опишите по схеме: корень, стебель, лист</a:t>
            </a:r>
            <a:r>
              <a:rPr lang="ru-RU" sz="2800" b="1" dirty="0">
                <a:latin typeface="Segoe Script" panose="030B0504020000000003" pitchFamily="66" charset="0"/>
              </a:rPr>
              <a:t>, цветок, </a:t>
            </a:r>
            <a:r>
              <a:rPr lang="ru-RU" sz="2800" b="1" dirty="0" smtClean="0">
                <a:latin typeface="Segoe Script" panose="030B0504020000000003" pitchFamily="66" charset="0"/>
              </a:rPr>
              <a:t>плод, листорасположение. </a:t>
            </a:r>
          </a:p>
          <a:p>
            <a:endParaRPr lang="ru-RU" sz="2800" b="1" dirty="0" smtClean="0">
              <a:latin typeface="Segoe Script" panose="030B0504020000000003" pitchFamily="66" charset="0"/>
            </a:endParaRPr>
          </a:p>
          <a:p>
            <a:r>
              <a:rPr lang="ru-RU" sz="2800" b="1" dirty="0" smtClean="0">
                <a:latin typeface="Segoe Script" panose="030B0504020000000003" pitchFamily="66" charset="0"/>
              </a:rPr>
              <a:t>6. Дополните таблицу сравнения семейств цветковых растений информацией о новом семействе (см. материалы урока). </a:t>
            </a:r>
            <a:endParaRPr lang="ru-RU" sz="28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Широкоэкранный</PresentationFormat>
  <Paragraphs>50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Script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Рязанов</dc:creator>
  <cp:lastModifiedBy>Иван Рязанов</cp:lastModifiedBy>
  <cp:revision>1</cp:revision>
  <dcterms:created xsi:type="dcterms:W3CDTF">2025-07-13T16:01:02Z</dcterms:created>
  <dcterms:modified xsi:type="dcterms:W3CDTF">2025-07-13T16:01:28Z</dcterms:modified>
</cp:coreProperties>
</file>