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10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A3048-B089-41C9-A748-3797CAFE3B55}" type="datetimeFigureOut">
              <a:rPr lang="ru-RU" smtClean="0"/>
              <a:t>13.07.2025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6F63E-D081-4E84-861A-D9F4021CF8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98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A3048-B089-41C9-A748-3797CAFE3B55}" type="datetimeFigureOut">
              <a:rPr lang="ru-RU" smtClean="0"/>
              <a:t>13.07.2025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6F63E-D081-4E84-861A-D9F4021CF8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115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A3048-B089-41C9-A748-3797CAFE3B55}" type="datetimeFigureOut">
              <a:rPr lang="ru-RU" smtClean="0"/>
              <a:t>13.07.2025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6F63E-D081-4E84-861A-D9F4021CF8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8990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A3048-B089-41C9-A748-3797CAFE3B55}" type="datetimeFigureOut">
              <a:rPr lang="ru-RU" smtClean="0"/>
              <a:t>13.07.2025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6F63E-D081-4E84-861A-D9F4021CF8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4387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A3048-B089-41C9-A748-3797CAFE3B55}" type="datetimeFigureOut">
              <a:rPr lang="ru-RU" smtClean="0"/>
              <a:t>13.07.2025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6F63E-D081-4E84-861A-D9F4021CF8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1995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A3048-B089-41C9-A748-3797CAFE3B55}" type="datetimeFigureOut">
              <a:rPr lang="ru-RU" smtClean="0"/>
              <a:t>13.07.2025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6F63E-D081-4E84-861A-D9F4021CF8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9428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A3048-B089-41C9-A748-3797CAFE3B55}" type="datetimeFigureOut">
              <a:rPr lang="ru-RU" smtClean="0"/>
              <a:t>13.07.2025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6F63E-D081-4E84-861A-D9F4021CF8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1498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A3048-B089-41C9-A748-3797CAFE3B55}" type="datetimeFigureOut">
              <a:rPr lang="ru-RU" smtClean="0"/>
              <a:t>13.07.2025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6F63E-D081-4E84-861A-D9F4021CF8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5460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A3048-B089-41C9-A748-3797CAFE3B55}" type="datetimeFigureOut">
              <a:rPr lang="ru-RU" smtClean="0"/>
              <a:t>13.07.2025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6F63E-D081-4E84-861A-D9F4021CF8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4324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A3048-B089-41C9-A748-3797CAFE3B55}" type="datetimeFigureOut">
              <a:rPr lang="ru-RU" smtClean="0"/>
              <a:t>13.07.2025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6F63E-D081-4E84-861A-D9F4021CF8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3572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A3048-B089-41C9-A748-3797CAFE3B55}" type="datetimeFigureOut">
              <a:rPr lang="ru-RU" smtClean="0"/>
              <a:t>13.07.2025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6F63E-D081-4E84-861A-D9F4021CF8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3026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8A3048-B089-41C9-A748-3797CAFE3B55}" type="datetimeFigureOut">
              <a:rPr lang="ru-RU" smtClean="0"/>
              <a:t>13.07.2025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16F63E-D081-4E84-861A-D9F4021CF8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6871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3987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Выгнутая влево стрелка 17"/>
          <p:cNvSpPr/>
          <p:nvPr/>
        </p:nvSpPr>
        <p:spPr>
          <a:xfrm>
            <a:off x="4825996" y="2469482"/>
            <a:ext cx="889001" cy="1088088"/>
          </a:xfrm>
          <a:prstGeom prst="curved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Выгнутая влево стрелка 16"/>
          <p:cNvSpPr/>
          <p:nvPr/>
        </p:nvSpPr>
        <p:spPr>
          <a:xfrm>
            <a:off x="3388199" y="1962875"/>
            <a:ext cx="957951" cy="863907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559950" y="122010"/>
            <a:ext cx="21630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Segoe Script" panose="030B0504020000000003" pitchFamily="66" charset="0"/>
              </a:rPr>
              <a:t>Урок 3</a:t>
            </a:r>
            <a:endParaRPr lang="ru-RU" sz="4000" b="1" dirty="0">
              <a:latin typeface="Segoe Script" panose="030B0504020000000003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4169" y="829896"/>
            <a:ext cx="114278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Segoe Script" panose="030B0504020000000003" pitchFamily="66" charset="0"/>
              </a:rPr>
              <a:t>Классификация цветковых растений</a:t>
            </a:r>
            <a:endParaRPr lang="ru-RU" sz="4000" b="1" dirty="0">
              <a:solidFill>
                <a:srgbClr val="FF0000"/>
              </a:solidFill>
              <a:latin typeface="Segoe Script" panose="030B0504020000000003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osiaicBubbles trans="61000" pressure="1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524928" y="320456"/>
            <a:ext cx="2295357" cy="6858000"/>
          </a:xfrm>
          <a:prstGeom prst="rect">
            <a:avLst/>
          </a:prstGeom>
          <a:ln>
            <a:noFill/>
          </a:ln>
          <a:effectLst>
            <a:glow rad="1892300">
              <a:schemeClr val="bg2">
                <a:alpha val="0"/>
              </a:schemeClr>
            </a:glow>
            <a:softEdge rad="635000"/>
          </a:effec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/>
          </p:nvPr>
        </p:nvGraphicFramePr>
        <p:xfrm>
          <a:off x="3388199" y="1731355"/>
          <a:ext cx="4833991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1751">
                  <a:extLst>
                    <a:ext uri="{9D8B030D-6E8A-4147-A177-3AD203B41FA5}">
                      <a16:colId xmlns:a16="http://schemas.microsoft.com/office/drawing/2014/main" val="638134284"/>
                    </a:ext>
                  </a:extLst>
                </a:gridCol>
                <a:gridCol w="2682240">
                  <a:extLst>
                    <a:ext uri="{9D8B030D-6E8A-4147-A177-3AD203B41FA5}">
                      <a16:colId xmlns:a16="http://schemas.microsoft.com/office/drawing/2014/main" val="18878988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b="1" kern="1200" dirty="0" smtClean="0">
                          <a:solidFill>
                            <a:schemeClr val="tx1"/>
                          </a:solidFill>
                          <a:latin typeface="Segoe Script" panose="030B0504020000000003" pitchFamily="66" charset="0"/>
                          <a:ea typeface="+mn-ea"/>
                          <a:cs typeface="+mn-cs"/>
                        </a:rPr>
                        <a:t>Царство</a:t>
                      </a:r>
                      <a:endParaRPr lang="ru-RU" sz="2800" b="1" kern="1200" dirty="0">
                        <a:solidFill>
                          <a:schemeClr val="tx1"/>
                        </a:solidFill>
                        <a:latin typeface="Segoe Script" panose="030B0504020000000003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kern="1200" dirty="0" smtClean="0">
                          <a:solidFill>
                            <a:schemeClr val="tx1"/>
                          </a:solidFill>
                          <a:latin typeface="Segoe Script" panose="030B0504020000000003" pitchFamily="66" charset="0"/>
                          <a:ea typeface="+mn-ea"/>
                          <a:cs typeface="+mn-cs"/>
                        </a:rPr>
                        <a:t>Растения</a:t>
                      </a:r>
                      <a:endParaRPr lang="ru-RU" sz="2800" b="1" kern="1200" dirty="0">
                        <a:solidFill>
                          <a:schemeClr val="tx1"/>
                        </a:solidFill>
                        <a:latin typeface="Segoe Script" panose="030B0504020000000003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5268182"/>
                  </a:ext>
                </a:extLst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/>
          </p:nvPr>
        </p:nvGraphicFramePr>
        <p:xfrm>
          <a:off x="5714998" y="2821132"/>
          <a:ext cx="4628622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0616">
                  <a:extLst>
                    <a:ext uri="{9D8B030D-6E8A-4147-A177-3AD203B41FA5}">
                      <a16:colId xmlns:a16="http://schemas.microsoft.com/office/drawing/2014/main" val="638134284"/>
                    </a:ext>
                  </a:extLst>
                </a:gridCol>
                <a:gridCol w="3078006">
                  <a:extLst>
                    <a:ext uri="{9D8B030D-6E8A-4147-A177-3AD203B41FA5}">
                      <a16:colId xmlns:a16="http://schemas.microsoft.com/office/drawing/2014/main" val="1887898893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/>
                      <a:r>
                        <a:rPr lang="ru-RU" sz="2800" b="1" kern="1200" dirty="0" smtClean="0">
                          <a:solidFill>
                            <a:schemeClr val="tx1"/>
                          </a:solidFill>
                          <a:latin typeface="Segoe Script" panose="030B0504020000000003" pitchFamily="66" charset="0"/>
                          <a:ea typeface="+mn-ea"/>
                          <a:cs typeface="+mn-cs"/>
                        </a:rPr>
                        <a:t>Класс</a:t>
                      </a:r>
                      <a:endParaRPr lang="ru-RU" sz="2800" b="1" kern="1200" dirty="0">
                        <a:solidFill>
                          <a:schemeClr val="tx1"/>
                        </a:solidFill>
                        <a:latin typeface="Segoe Script" panose="030B0504020000000003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kern="1200" dirty="0" smtClean="0">
                          <a:solidFill>
                            <a:schemeClr val="tx1"/>
                          </a:solidFill>
                          <a:latin typeface="Segoe Script" panose="030B0504020000000003" pitchFamily="66" charset="0"/>
                          <a:ea typeface="+mn-ea"/>
                          <a:cs typeface="+mn-cs"/>
                        </a:rPr>
                        <a:t>Двудольные</a:t>
                      </a:r>
                      <a:endParaRPr lang="ru-RU" sz="2800" b="1" kern="1200" dirty="0">
                        <a:solidFill>
                          <a:schemeClr val="tx1"/>
                        </a:solidFill>
                        <a:latin typeface="Segoe Script" panose="030B0504020000000003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526818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 sz="2800" b="1" kern="1200" dirty="0">
                        <a:solidFill>
                          <a:schemeClr val="tx1"/>
                        </a:solidFill>
                        <a:latin typeface="Segoe Script" panose="030B0504020000000003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kern="1200" dirty="0" smtClean="0">
                          <a:solidFill>
                            <a:schemeClr val="tx1"/>
                          </a:solidFill>
                          <a:latin typeface="Segoe Script" panose="030B0504020000000003" pitchFamily="66" charset="0"/>
                          <a:ea typeface="+mn-ea"/>
                          <a:cs typeface="+mn-cs"/>
                        </a:rPr>
                        <a:t>Однодольные</a:t>
                      </a:r>
                      <a:endParaRPr lang="ru-RU" sz="2800" b="1" kern="1200" dirty="0">
                        <a:solidFill>
                          <a:schemeClr val="tx1"/>
                        </a:solidFill>
                        <a:latin typeface="Segoe Script" panose="030B0504020000000003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675077"/>
                  </a:ext>
                </a:extLst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/>
          </p:nvPr>
        </p:nvGraphicFramePr>
        <p:xfrm>
          <a:off x="4825996" y="2239901"/>
          <a:ext cx="4833991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1751">
                  <a:extLst>
                    <a:ext uri="{9D8B030D-6E8A-4147-A177-3AD203B41FA5}">
                      <a16:colId xmlns:a16="http://schemas.microsoft.com/office/drawing/2014/main" val="1266781272"/>
                    </a:ext>
                  </a:extLst>
                </a:gridCol>
                <a:gridCol w="2682240">
                  <a:extLst>
                    <a:ext uri="{9D8B030D-6E8A-4147-A177-3AD203B41FA5}">
                      <a16:colId xmlns:a16="http://schemas.microsoft.com/office/drawing/2014/main" val="42187456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b="1" kern="1200" dirty="0" smtClean="0">
                          <a:solidFill>
                            <a:schemeClr val="tx1"/>
                          </a:solidFill>
                          <a:latin typeface="Segoe Script" panose="030B0504020000000003" pitchFamily="66" charset="0"/>
                          <a:ea typeface="+mn-ea"/>
                          <a:cs typeface="+mn-cs"/>
                        </a:rPr>
                        <a:t>Порядок</a:t>
                      </a:r>
                      <a:endParaRPr lang="ru-RU" sz="2800" b="1" kern="1200" dirty="0">
                        <a:solidFill>
                          <a:schemeClr val="tx1"/>
                        </a:solidFill>
                        <a:latin typeface="Segoe Script" panose="030B0504020000000003" pitchFamily="66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kern="1200" dirty="0" smtClean="0">
                          <a:solidFill>
                            <a:schemeClr val="tx1"/>
                          </a:solidFill>
                          <a:latin typeface="Segoe Script" panose="030B0504020000000003" pitchFamily="66" charset="0"/>
                          <a:ea typeface="+mn-ea"/>
                          <a:cs typeface="+mn-cs"/>
                        </a:rPr>
                        <a:t>Цветковые</a:t>
                      </a:r>
                      <a:endParaRPr lang="ru-RU" sz="2800" b="1" kern="1200" dirty="0">
                        <a:solidFill>
                          <a:schemeClr val="tx1"/>
                        </a:solidFill>
                        <a:latin typeface="Segoe Script" panose="030B0504020000000003" pitchFamily="66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7709127"/>
                  </a:ext>
                </a:extLst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/>
          </p:nvPr>
        </p:nvGraphicFramePr>
        <p:xfrm>
          <a:off x="7879822" y="4606147"/>
          <a:ext cx="2463800" cy="6261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3800">
                  <a:extLst>
                    <a:ext uri="{9D8B030D-6E8A-4147-A177-3AD203B41FA5}">
                      <a16:colId xmlns:a16="http://schemas.microsoft.com/office/drawing/2014/main" val="1266781272"/>
                    </a:ext>
                  </a:extLst>
                </a:gridCol>
              </a:tblGrid>
              <a:tr h="626106">
                <a:tc>
                  <a:txBody>
                    <a:bodyPr/>
                    <a:lstStyle/>
                    <a:p>
                      <a:r>
                        <a:rPr lang="ru-RU" sz="2800" b="1" kern="1200" dirty="0" smtClean="0">
                          <a:solidFill>
                            <a:schemeClr val="tx1"/>
                          </a:solidFill>
                          <a:latin typeface="Segoe Script" panose="030B0504020000000003" pitchFamily="66" charset="0"/>
                          <a:ea typeface="+mn-ea"/>
                          <a:cs typeface="+mn-cs"/>
                        </a:rPr>
                        <a:t>Семейство</a:t>
                      </a:r>
                      <a:endParaRPr lang="ru-RU" sz="2800" b="1" kern="1200" dirty="0">
                        <a:solidFill>
                          <a:schemeClr val="tx1"/>
                        </a:solidFill>
                        <a:latin typeface="Segoe Script" panose="030B0504020000000003" pitchFamily="66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7709127"/>
                  </a:ext>
                </a:extLst>
              </a:tr>
            </a:tbl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8679025" y="5232253"/>
            <a:ext cx="1664597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Segoe Script" panose="030B0504020000000003" pitchFamily="66" charset="0"/>
              </a:rPr>
              <a:t>Род</a:t>
            </a:r>
            <a:endParaRPr lang="ru-RU" sz="2800" b="1" dirty="0">
              <a:latin typeface="Segoe Script" panose="030B0504020000000003" pitchFamily="66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434399" y="5731184"/>
            <a:ext cx="9092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Segoe Script" panose="030B0504020000000003" pitchFamily="66" charset="0"/>
              </a:rPr>
              <a:t>Вид</a:t>
            </a:r>
            <a:endParaRPr lang="ru-RU" sz="2800" b="1" dirty="0">
              <a:latin typeface="Segoe Script" panose="030B0504020000000003" pitchFamily="66" charset="0"/>
            </a:endParaRPr>
          </a:p>
        </p:txBody>
      </p:sp>
      <p:sp>
        <p:nvSpPr>
          <p:cNvPr id="15" name="Выгнутая вправо стрелка 14"/>
          <p:cNvSpPr/>
          <p:nvPr/>
        </p:nvSpPr>
        <p:spPr>
          <a:xfrm>
            <a:off x="10343621" y="2965802"/>
            <a:ext cx="1071137" cy="2093793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Выгнутая вправо стрелка 15"/>
          <p:cNvSpPr/>
          <p:nvPr/>
        </p:nvSpPr>
        <p:spPr>
          <a:xfrm>
            <a:off x="10343621" y="3441710"/>
            <a:ext cx="1071137" cy="1865652"/>
          </a:xfrm>
          <a:prstGeom prst="curvedLef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412241" y="3506051"/>
            <a:ext cx="71831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Segoe Script" panose="030B0504020000000003" pitchFamily="66" charset="0"/>
              </a:rPr>
              <a:t>Вопросы на урок :</a:t>
            </a:r>
          </a:p>
          <a:p>
            <a:r>
              <a:rPr lang="ru-RU" sz="2400" b="1" dirty="0">
                <a:latin typeface="Segoe Script" panose="030B0504020000000003" pitchFamily="66" charset="0"/>
              </a:rPr>
              <a:t>0. </a:t>
            </a:r>
            <a:r>
              <a:rPr lang="ru-RU" sz="2400" b="1" dirty="0" smtClean="0">
                <a:latin typeface="Segoe Script" panose="030B0504020000000003" pitchFamily="66" charset="0"/>
              </a:rPr>
              <a:t>Как будем работать дальше ? </a:t>
            </a:r>
          </a:p>
          <a:p>
            <a:pPr marL="342900" indent="-342900">
              <a:buAutoNum type="arabicPeriod"/>
            </a:pPr>
            <a:r>
              <a:rPr lang="ru-RU" sz="2400" b="1" dirty="0" smtClean="0">
                <a:latin typeface="Segoe Script" panose="030B0504020000000003" pitchFamily="66" charset="0"/>
              </a:rPr>
              <a:t>Какие признаки семейств будем изучать?</a:t>
            </a:r>
          </a:p>
          <a:p>
            <a:pPr marL="342900" indent="-342900">
              <a:buAutoNum type="arabicPeriod"/>
            </a:pPr>
            <a:r>
              <a:rPr lang="ru-RU" sz="2400" b="1" dirty="0" smtClean="0">
                <a:latin typeface="Segoe Script" panose="030B0504020000000003" pitchFamily="66" charset="0"/>
              </a:rPr>
              <a:t>Как вести таблицу сравнения семейств ?</a:t>
            </a:r>
          </a:p>
          <a:p>
            <a:pPr marL="342900" indent="-342900">
              <a:buAutoNum type="arabicPeriod"/>
            </a:pPr>
            <a:r>
              <a:rPr lang="ru-RU" sz="2400" b="1" dirty="0" smtClean="0">
                <a:latin typeface="Segoe Script" panose="030B0504020000000003" pitchFamily="66" charset="0"/>
              </a:rPr>
              <a:t>Как применять таблицу в природе?</a:t>
            </a:r>
          </a:p>
          <a:p>
            <a:pPr marL="342900" indent="-342900">
              <a:buAutoNum type="arabicPeriod"/>
            </a:pPr>
            <a:r>
              <a:rPr lang="ru-RU" sz="2400" b="1" dirty="0" smtClean="0">
                <a:latin typeface="Segoe Script" panose="030B0504020000000003" pitchFamily="66" charset="0"/>
              </a:rPr>
              <a:t>Семейство крестоцветные (капустные). </a:t>
            </a:r>
            <a:endParaRPr lang="ru-RU" sz="2400" b="1" dirty="0">
              <a:latin typeface="Segoe Script" panose="030B05040200000000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14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559950" y="122010"/>
            <a:ext cx="21630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Segoe Script" panose="030B0504020000000003" pitchFamily="66" charset="0"/>
              </a:rPr>
              <a:t>Урок 3</a:t>
            </a:r>
            <a:endParaRPr lang="ru-RU" sz="4000" b="1" dirty="0">
              <a:latin typeface="Segoe Script" panose="030B0504020000000003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43288" y="829896"/>
            <a:ext cx="105845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Segoe Script" panose="030B0504020000000003" pitchFamily="66" charset="0"/>
              </a:rPr>
              <a:t>Таблица сравнения семейств цветковых растений</a:t>
            </a:r>
            <a:endParaRPr lang="ru-RU" sz="2800" b="1" dirty="0">
              <a:solidFill>
                <a:srgbClr val="FF0000"/>
              </a:solidFill>
              <a:latin typeface="Segoe Script" panose="030B0504020000000003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osiaicBubbles trans="61000" pressure="1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524928" y="320456"/>
            <a:ext cx="2295357" cy="6858000"/>
          </a:xfrm>
          <a:prstGeom prst="rect">
            <a:avLst/>
          </a:prstGeom>
          <a:ln>
            <a:noFill/>
          </a:ln>
          <a:effectLst>
            <a:glow rad="1892300">
              <a:schemeClr val="bg2">
                <a:alpha val="0"/>
              </a:schemeClr>
            </a:glow>
            <a:softEdge rad="635000"/>
          </a:effec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1422396" y="1441026"/>
          <a:ext cx="10101009" cy="47286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5719">
                  <a:extLst>
                    <a:ext uri="{9D8B030D-6E8A-4147-A177-3AD203B41FA5}">
                      <a16:colId xmlns:a16="http://schemas.microsoft.com/office/drawing/2014/main" val="1914736581"/>
                    </a:ext>
                  </a:extLst>
                </a:gridCol>
                <a:gridCol w="1259880">
                  <a:extLst>
                    <a:ext uri="{9D8B030D-6E8A-4147-A177-3AD203B41FA5}">
                      <a16:colId xmlns:a16="http://schemas.microsoft.com/office/drawing/2014/main" val="2951691141"/>
                    </a:ext>
                  </a:extLst>
                </a:gridCol>
                <a:gridCol w="1419082">
                  <a:extLst>
                    <a:ext uri="{9D8B030D-6E8A-4147-A177-3AD203B41FA5}">
                      <a16:colId xmlns:a16="http://schemas.microsoft.com/office/drawing/2014/main" val="1767096788"/>
                    </a:ext>
                  </a:extLst>
                </a:gridCol>
                <a:gridCol w="1419082">
                  <a:extLst>
                    <a:ext uri="{9D8B030D-6E8A-4147-A177-3AD203B41FA5}">
                      <a16:colId xmlns:a16="http://schemas.microsoft.com/office/drawing/2014/main" val="1412876378"/>
                    </a:ext>
                  </a:extLst>
                </a:gridCol>
                <a:gridCol w="1402614">
                  <a:extLst>
                    <a:ext uri="{9D8B030D-6E8A-4147-A177-3AD203B41FA5}">
                      <a16:colId xmlns:a16="http://schemas.microsoft.com/office/drawing/2014/main" val="4281249564"/>
                    </a:ext>
                  </a:extLst>
                </a:gridCol>
                <a:gridCol w="1435550">
                  <a:extLst>
                    <a:ext uri="{9D8B030D-6E8A-4147-A177-3AD203B41FA5}">
                      <a16:colId xmlns:a16="http://schemas.microsoft.com/office/drawing/2014/main" val="3839488892"/>
                    </a:ext>
                  </a:extLst>
                </a:gridCol>
                <a:gridCol w="1419082">
                  <a:extLst>
                    <a:ext uri="{9D8B030D-6E8A-4147-A177-3AD203B41FA5}">
                      <a16:colId xmlns:a16="http://schemas.microsoft.com/office/drawing/2014/main" val="1742760417"/>
                    </a:ext>
                  </a:extLst>
                </a:gridCol>
              </a:tblGrid>
              <a:tr h="408094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Segoe Script" panose="030B0504020000000003" pitchFamily="66" charset="0"/>
                          <a:ea typeface="+mn-ea"/>
                          <a:cs typeface="+mn-cs"/>
                        </a:rPr>
                        <a:t>Название семейства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Segoe Script" panose="030B0504020000000003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1" kern="1200" dirty="0" err="1" smtClean="0">
                          <a:solidFill>
                            <a:schemeClr val="tx1"/>
                          </a:solidFill>
                          <a:latin typeface="Segoe Script" panose="030B0504020000000003" pitchFamily="66" charset="0"/>
                          <a:ea typeface="+mn-ea"/>
                          <a:cs typeface="+mn-cs"/>
                        </a:rPr>
                        <a:t>Жизн</a:t>
                      </a: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Segoe Script" panose="030B0504020000000003" pitchFamily="66" charset="0"/>
                          <a:ea typeface="+mn-ea"/>
                          <a:cs typeface="+mn-cs"/>
                        </a:rPr>
                        <a:t>. формы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Segoe Script" panose="030B0504020000000003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Segoe Script" panose="030B0504020000000003" pitchFamily="66" charset="0"/>
                          <a:ea typeface="+mn-ea"/>
                          <a:cs typeface="+mn-cs"/>
                        </a:rPr>
                        <a:t>Цветок,</a:t>
                      </a: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Segoe Script" panose="030B0504020000000003" pitchFamily="66" charset="0"/>
                          <a:ea typeface="+mn-ea"/>
                          <a:cs typeface="+mn-cs"/>
                        </a:rPr>
                        <a:t> соцветие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Segoe Script" panose="030B0504020000000003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Segoe Script" panose="030B0504020000000003" pitchFamily="66" charset="0"/>
                          <a:ea typeface="+mn-ea"/>
                          <a:cs typeface="+mn-cs"/>
                        </a:rPr>
                        <a:t>Плод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Segoe Script" panose="030B0504020000000003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Segoe Script" panose="030B0504020000000003" pitchFamily="66" charset="0"/>
                          <a:ea typeface="+mn-ea"/>
                          <a:cs typeface="+mn-cs"/>
                        </a:rPr>
                        <a:t>Листья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Segoe Script" panose="030B0504020000000003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Segoe Script" panose="030B0504020000000003" pitchFamily="66" charset="0"/>
                          <a:ea typeface="+mn-ea"/>
                          <a:cs typeface="+mn-cs"/>
                        </a:rPr>
                        <a:t>Растение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Segoe Script" panose="030B0504020000000003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800" b="1" kern="1200" dirty="0">
                        <a:solidFill>
                          <a:schemeClr val="tx1"/>
                        </a:solidFill>
                        <a:latin typeface="Segoe Script" panose="030B0504020000000003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1280985"/>
                  </a:ext>
                </a:extLst>
              </a:tr>
              <a:tr h="2912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Segoe Script" panose="030B0504020000000003" pitchFamily="66" charset="0"/>
                          <a:ea typeface="+mn-ea"/>
                          <a:cs typeface="+mn-cs"/>
                        </a:rPr>
                        <a:t>Культурное 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Segoe Script" panose="030B0504020000000003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Segoe Script" panose="030B0504020000000003" pitchFamily="66" charset="0"/>
                          <a:ea typeface="+mn-ea"/>
                          <a:cs typeface="+mn-cs"/>
                        </a:rPr>
                        <a:t>Дикорастущее 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Segoe Script" panose="030B0504020000000003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231127"/>
                  </a:ext>
                </a:extLst>
              </a:tr>
              <a:tr h="572982"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err="1" smtClean="0">
                          <a:solidFill>
                            <a:schemeClr val="tx1"/>
                          </a:solidFill>
                          <a:latin typeface="Segoe Script" panose="030B0504020000000003" pitchFamily="66" charset="0"/>
                          <a:ea typeface="+mn-ea"/>
                          <a:cs typeface="+mn-cs"/>
                        </a:rPr>
                        <a:t>Кресто</a:t>
                      </a: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Segoe Script" panose="030B0504020000000003" pitchFamily="66" charset="0"/>
                          <a:ea typeface="+mn-ea"/>
                          <a:cs typeface="+mn-cs"/>
                        </a:rPr>
                        <a:t>-цветные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Segoe Script" panose="030B0504020000000003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b="1" kern="1200" dirty="0">
                        <a:solidFill>
                          <a:schemeClr val="tx1"/>
                        </a:solidFill>
                        <a:latin typeface="Segoe Script" panose="030B0504020000000003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b="1" kern="1200" dirty="0">
                        <a:solidFill>
                          <a:schemeClr val="tx1"/>
                        </a:solidFill>
                        <a:latin typeface="Segoe Script" panose="030B0504020000000003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b="1" kern="1200" dirty="0">
                        <a:solidFill>
                          <a:schemeClr val="tx1"/>
                        </a:solidFill>
                        <a:latin typeface="Segoe Script" panose="030B0504020000000003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b="1" kern="1200">
                        <a:solidFill>
                          <a:schemeClr val="tx1"/>
                        </a:solidFill>
                        <a:latin typeface="Segoe Script" panose="030B0504020000000003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b="1" kern="1200" dirty="0">
                        <a:solidFill>
                          <a:schemeClr val="tx1"/>
                        </a:solidFill>
                        <a:latin typeface="Segoe Script" panose="030B0504020000000003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b="1" kern="1200" dirty="0">
                        <a:solidFill>
                          <a:schemeClr val="tx1"/>
                        </a:solidFill>
                        <a:latin typeface="Segoe Script" panose="030B0504020000000003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9359922"/>
                  </a:ext>
                </a:extLst>
              </a:tr>
              <a:tr h="572982"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Segoe Script" panose="030B0504020000000003" pitchFamily="66" charset="0"/>
                          <a:ea typeface="+mn-ea"/>
                          <a:cs typeface="+mn-cs"/>
                        </a:rPr>
                        <a:t>Бобовые</a:t>
                      </a:r>
                    </a:p>
                    <a:p>
                      <a:pPr algn="ctr"/>
                      <a:endParaRPr lang="ru-RU" sz="1600" b="1" kern="1200" dirty="0">
                        <a:solidFill>
                          <a:schemeClr val="tx1"/>
                        </a:solidFill>
                        <a:latin typeface="Segoe Script" panose="030B0504020000000003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b="1" kern="1200">
                        <a:solidFill>
                          <a:schemeClr val="tx1"/>
                        </a:solidFill>
                        <a:latin typeface="Segoe Script" panose="030B0504020000000003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b="1" kern="1200">
                        <a:solidFill>
                          <a:schemeClr val="tx1"/>
                        </a:solidFill>
                        <a:latin typeface="Segoe Script" panose="030B0504020000000003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b="1" kern="1200">
                        <a:solidFill>
                          <a:schemeClr val="tx1"/>
                        </a:solidFill>
                        <a:latin typeface="Segoe Script" panose="030B0504020000000003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b="1" kern="1200">
                        <a:solidFill>
                          <a:schemeClr val="tx1"/>
                        </a:solidFill>
                        <a:latin typeface="Segoe Script" panose="030B0504020000000003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b="1" kern="1200">
                        <a:solidFill>
                          <a:schemeClr val="tx1"/>
                        </a:solidFill>
                        <a:latin typeface="Segoe Script" panose="030B0504020000000003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b="1" kern="1200" dirty="0">
                        <a:solidFill>
                          <a:schemeClr val="tx1"/>
                        </a:solidFill>
                        <a:latin typeface="Segoe Script" panose="030B0504020000000003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5418363"/>
                  </a:ext>
                </a:extLst>
              </a:tr>
              <a:tr h="572982"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Segoe Script" panose="030B0504020000000003" pitchFamily="66" charset="0"/>
                          <a:ea typeface="+mn-ea"/>
                          <a:cs typeface="+mn-cs"/>
                        </a:rPr>
                        <a:t>Паслёновые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Segoe Script" panose="030B0504020000000003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b="1" kern="1200">
                        <a:solidFill>
                          <a:schemeClr val="tx1"/>
                        </a:solidFill>
                        <a:latin typeface="Segoe Script" panose="030B0504020000000003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b="1" kern="1200">
                        <a:solidFill>
                          <a:schemeClr val="tx1"/>
                        </a:solidFill>
                        <a:latin typeface="Segoe Script" panose="030B0504020000000003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b="1" kern="1200">
                        <a:solidFill>
                          <a:schemeClr val="tx1"/>
                        </a:solidFill>
                        <a:latin typeface="Segoe Script" panose="030B0504020000000003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b="1" kern="1200">
                        <a:solidFill>
                          <a:schemeClr val="tx1"/>
                        </a:solidFill>
                        <a:latin typeface="Segoe Script" panose="030B0504020000000003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b="1" kern="1200">
                        <a:solidFill>
                          <a:schemeClr val="tx1"/>
                        </a:solidFill>
                        <a:latin typeface="Segoe Script" panose="030B0504020000000003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b="1" kern="1200" dirty="0">
                        <a:solidFill>
                          <a:schemeClr val="tx1"/>
                        </a:solidFill>
                        <a:latin typeface="Segoe Script" panose="030B0504020000000003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3572391"/>
                  </a:ext>
                </a:extLst>
              </a:tr>
              <a:tr h="572982"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Segoe Script" panose="030B0504020000000003" pitchFamily="66" charset="0"/>
                          <a:ea typeface="+mn-ea"/>
                          <a:cs typeface="+mn-cs"/>
                        </a:rPr>
                        <a:t>Розоцветные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Segoe Script" panose="030B0504020000000003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b="1" kern="1200">
                        <a:solidFill>
                          <a:schemeClr val="tx1"/>
                        </a:solidFill>
                        <a:latin typeface="Segoe Script" panose="030B0504020000000003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b="1" kern="1200">
                        <a:solidFill>
                          <a:schemeClr val="tx1"/>
                        </a:solidFill>
                        <a:latin typeface="Segoe Script" panose="030B0504020000000003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b="1" kern="1200">
                        <a:solidFill>
                          <a:schemeClr val="tx1"/>
                        </a:solidFill>
                        <a:latin typeface="Segoe Script" panose="030B0504020000000003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b="1" kern="1200">
                        <a:solidFill>
                          <a:schemeClr val="tx1"/>
                        </a:solidFill>
                        <a:latin typeface="Segoe Script" panose="030B0504020000000003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b="1" kern="1200">
                        <a:solidFill>
                          <a:schemeClr val="tx1"/>
                        </a:solidFill>
                        <a:latin typeface="Segoe Script" panose="030B0504020000000003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b="1" kern="1200" dirty="0">
                        <a:solidFill>
                          <a:schemeClr val="tx1"/>
                        </a:solidFill>
                        <a:latin typeface="Segoe Script" panose="030B0504020000000003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0577589"/>
                  </a:ext>
                </a:extLst>
              </a:tr>
              <a:tr h="572982"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Segoe Script" panose="030B0504020000000003" pitchFamily="66" charset="0"/>
                          <a:ea typeface="+mn-ea"/>
                          <a:cs typeface="+mn-cs"/>
                        </a:rPr>
                        <a:t>Сложно-цветные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Segoe Script" panose="030B0504020000000003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b="1" kern="1200">
                        <a:solidFill>
                          <a:schemeClr val="tx1"/>
                        </a:solidFill>
                        <a:latin typeface="Segoe Script" panose="030B0504020000000003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b="1" kern="1200">
                        <a:solidFill>
                          <a:schemeClr val="tx1"/>
                        </a:solidFill>
                        <a:latin typeface="Segoe Script" panose="030B0504020000000003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b="1" kern="1200">
                        <a:solidFill>
                          <a:schemeClr val="tx1"/>
                        </a:solidFill>
                        <a:latin typeface="Segoe Script" panose="030B0504020000000003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b="1" kern="1200">
                        <a:solidFill>
                          <a:schemeClr val="tx1"/>
                        </a:solidFill>
                        <a:latin typeface="Segoe Script" panose="030B0504020000000003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b="1" kern="1200">
                        <a:solidFill>
                          <a:schemeClr val="tx1"/>
                        </a:solidFill>
                        <a:latin typeface="Segoe Script" panose="030B0504020000000003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b="1" kern="1200" dirty="0">
                        <a:solidFill>
                          <a:schemeClr val="tx1"/>
                        </a:solidFill>
                        <a:latin typeface="Segoe Script" panose="030B0504020000000003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8977563"/>
                  </a:ext>
                </a:extLst>
              </a:tr>
              <a:tr h="572982"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Segoe Script" panose="030B0504020000000003" pitchFamily="66" charset="0"/>
                          <a:ea typeface="+mn-ea"/>
                          <a:cs typeface="+mn-cs"/>
                        </a:rPr>
                        <a:t>Лилейные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Segoe Script" panose="030B0504020000000003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b="1" kern="1200">
                        <a:solidFill>
                          <a:schemeClr val="tx1"/>
                        </a:solidFill>
                        <a:latin typeface="Segoe Script" panose="030B0504020000000003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b="1" kern="1200">
                        <a:solidFill>
                          <a:schemeClr val="tx1"/>
                        </a:solidFill>
                        <a:latin typeface="Segoe Script" panose="030B0504020000000003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b="1" kern="1200">
                        <a:solidFill>
                          <a:schemeClr val="tx1"/>
                        </a:solidFill>
                        <a:latin typeface="Segoe Script" panose="030B0504020000000003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b="1" kern="1200">
                        <a:solidFill>
                          <a:schemeClr val="tx1"/>
                        </a:solidFill>
                        <a:latin typeface="Segoe Script" panose="030B0504020000000003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b="1" kern="1200">
                        <a:solidFill>
                          <a:schemeClr val="tx1"/>
                        </a:solidFill>
                        <a:latin typeface="Segoe Script" panose="030B0504020000000003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b="1" kern="1200" dirty="0">
                        <a:solidFill>
                          <a:schemeClr val="tx1"/>
                        </a:solidFill>
                        <a:latin typeface="Segoe Script" panose="030B0504020000000003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8440355"/>
                  </a:ext>
                </a:extLst>
              </a:tr>
              <a:tr h="572982"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Segoe Script" panose="030B0504020000000003" pitchFamily="66" charset="0"/>
                          <a:ea typeface="+mn-ea"/>
                          <a:cs typeface="+mn-cs"/>
                        </a:rPr>
                        <a:t>Злаковые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Segoe Script" panose="030B0504020000000003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b="1" kern="1200">
                        <a:solidFill>
                          <a:schemeClr val="tx1"/>
                        </a:solidFill>
                        <a:latin typeface="Segoe Script" panose="030B0504020000000003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b="1" kern="1200">
                        <a:solidFill>
                          <a:schemeClr val="tx1"/>
                        </a:solidFill>
                        <a:latin typeface="Segoe Script" panose="030B0504020000000003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b="1" kern="1200">
                        <a:solidFill>
                          <a:schemeClr val="tx1"/>
                        </a:solidFill>
                        <a:latin typeface="Segoe Script" panose="030B0504020000000003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b="1" kern="1200">
                        <a:solidFill>
                          <a:schemeClr val="tx1"/>
                        </a:solidFill>
                        <a:latin typeface="Segoe Script" panose="030B0504020000000003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b="1" kern="1200" dirty="0">
                        <a:solidFill>
                          <a:schemeClr val="tx1"/>
                        </a:solidFill>
                        <a:latin typeface="Segoe Script" panose="030B0504020000000003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b="1" kern="1200" dirty="0">
                        <a:solidFill>
                          <a:schemeClr val="tx1"/>
                        </a:solidFill>
                        <a:latin typeface="Segoe Script" panose="030B0504020000000003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13019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407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695918" y="278582"/>
            <a:ext cx="21630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Segoe Script" panose="030B0504020000000003" pitchFamily="66" charset="0"/>
              </a:rPr>
              <a:t>Урок 3</a:t>
            </a:r>
            <a:endParaRPr lang="ru-RU" sz="4000" b="1" dirty="0">
              <a:latin typeface="Segoe Script" panose="030B0504020000000003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osiaicBubbles trans="61000" pressure="1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97731" y="0"/>
            <a:ext cx="2295357" cy="6858000"/>
          </a:xfrm>
          <a:prstGeom prst="rect">
            <a:avLst/>
          </a:prstGeom>
          <a:ln>
            <a:noFill/>
          </a:ln>
          <a:effectLst>
            <a:glow rad="1892300">
              <a:schemeClr val="bg2">
                <a:alpha val="0"/>
              </a:schemeClr>
            </a:glow>
            <a:softEdge rad="635000"/>
          </a:effectLst>
        </p:spPr>
      </p:pic>
      <p:sp>
        <p:nvSpPr>
          <p:cNvPr id="6" name="TextBox 5"/>
          <p:cNvSpPr txBox="1"/>
          <p:nvPr/>
        </p:nvSpPr>
        <p:spPr>
          <a:xfrm>
            <a:off x="1911656" y="632525"/>
            <a:ext cx="77702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Segoe Script" panose="030B0504020000000003" pitchFamily="66" charset="0"/>
              </a:rPr>
              <a:t>Общая характеристика семейства Крестоцветные или Капустные</a:t>
            </a:r>
            <a:endParaRPr lang="ru-RU" sz="2800" b="1" dirty="0">
              <a:solidFill>
                <a:srgbClr val="FF0000"/>
              </a:solidFill>
              <a:latin typeface="Segoe Script" panose="030B0504020000000003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656" y="1586632"/>
            <a:ext cx="3437831" cy="5130800"/>
          </a:xfrm>
          <a:prstGeom prst="rect">
            <a:avLst/>
          </a:prstGeom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/>
          </p:nvPr>
        </p:nvGraphicFramePr>
        <p:xfrm>
          <a:off x="5651326" y="1586632"/>
          <a:ext cx="4396913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4354">
                  <a:extLst>
                    <a:ext uri="{9D8B030D-6E8A-4147-A177-3AD203B41FA5}">
                      <a16:colId xmlns:a16="http://schemas.microsoft.com/office/drawing/2014/main" val="3738074783"/>
                    </a:ext>
                  </a:extLst>
                </a:gridCol>
                <a:gridCol w="1432559">
                  <a:extLst>
                    <a:ext uri="{9D8B030D-6E8A-4147-A177-3AD203B41FA5}">
                      <a16:colId xmlns:a16="http://schemas.microsoft.com/office/drawing/2014/main" val="15773540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Segoe Script" panose="030B0504020000000003" pitchFamily="66" charset="0"/>
                          <a:ea typeface="+mn-ea"/>
                          <a:cs typeface="+mn-cs"/>
                        </a:rPr>
                        <a:t>Часть цветка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Segoe Script" panose="030B0504020000000003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Segoe Script" panose="030B0504020000000003" pitchFamily="66" charset="0"/>
                          <a:ea typeface="+mn-ea"/>
                          <a:cs typeface="+mn-cs"/>
                        </a:rPr>
                        <a:t>Кол-во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Segoe Script" panose="030B0504020000000003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45621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Segoe Script" panose="030B0504020000000003" pitchFamily="66" charset="0"/>
                          <a:ea typeface="+mn-ea"/>
                          <a:cs typeface="+mn-cs"/>
                        </a:rPr>
                        <a:t>Чашелистиков</a:t>
                      </a:r>
                      <a:r>
                        <a:rPr lang="ru-RU" sz="2000" b="1" kern="1200" baseline="0" dirty="0" smtClean="0">
                          <a:solidFill>
                            <a:schemeClr val="tx1"/>
                          </a:solidFill>
                          <a:latin typeface="Segoe Script" panose="030B0504020000000003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Segoe Script" panose="030B0504020000000003" pitchFamily="66" charset="0"/>
                          <a:ea typeface="+mn-ea"/>
                          <a:cs typeface="+mn-cs"/>
                        </a:rPr>
                        <a:t>(Ч)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Segoe Script" panose="030B0504020000000003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Segoe Script" panose="030B0504020000000003" pitchFamily="66" charset="0"/>
                          <a:ea typeface="+mn-ea"/>
                          <a:cs typeface="+mn-cs"/>
                        </a:rPr>
                        <a:t>4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Segoe Script" panose="030B0504020000000003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31032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Segoe Script" panose="030B0504020000000003" pitchFamily="66" charset="0"/>
                          <a:ea typeface="+mn-ea"/>
                          <a:cs typeface="+mn-cs"/>
                        </a:rPr>
                        <a:t>Лепестков (Л)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Segoe Script" panose="030B0504020000000003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Segoe Script" panose="030B0504020000000003" pitchFamily="66" charset="0"/>
                          <a:ea typeface="+mn-ea"/>
                          <a:cs typeface="+mn-cs"/>
                        </a:rPr>
                        <a:t>4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Segoe Script" panose="030B0504020000000003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47799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Segoe Script" panose="030B0504020000000003" pitchFamily="66" charset="0"/>
                          <a:ea typeface="+mn-ea"/>
                          <a:cs typeface="+mn-cs"/>
                        </a:rPr>
                        <a:t>Тычинок (Т)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Segoe Script" panose="030B0504020000000003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Segoe Script" panose="030B0504020000000003" pitchFamily="66" charset="0"/>
                          <a:ea typeface="+mn-ea"/>
                          <a:cs typeface="+mn-cs"/>
                        </a:rPr>
                        <a:t>4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Segoe Script" panose="030B0504020000000003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01348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Segoe Script" panose="030B0504020000000003" pitchFamily="66" charset="0"/>
                          <a:ea typeface="+mn-ea"/>
                          <a:cs typeface="+mn-cs"/>
                        </a:rPr>
                        <a:t>Пестиков (П)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Segoe Script" panose="030B0504020000000003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Segoe Script" panose="030B0504020000000003" pitchFamily="66" charset="0"/>
                          <a:ea typeface="+mn-ea"/>
                          <a:cs typeface="+mn-cs"/>
                        </a:rPr>
                        <a:t>1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Segoe Script" panose="030B0504020000000003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9441096"/>
                  </a:ext>
                </a:extLst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5651326" y="3860219"/>
            <a:ext cx="562627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Segoe Script" panose="030B0504020000000003" pitchFamily="66" charset="0"/>
              </a:rPr>
              <a:t>Соцветие – кисть</a:t>
            </a:r>
          </a:p>
          <a:p>
            <a:r>
              <a:rPr lang="ru-RU" sz="2000" b="1" dirty="0" smtClean="0">
                <a:latin typeface="Segoe Script" panose="030B0504020000000003" pitchFamily="66" charset="0"/>
              </a:rPr>
              <a:t>Соплодие – стручок, </a:t>
            </a:r>
            <a:r>
              <a:rPr lang="ru-RU" sz="2000" b="1" dirty="0" err="1" smtClean="0">
                <a:latin typeface="Segoe Script" panose="030B0504020000000003" pitchFamily="66" charset="0"/>
              </a:rPr>
              <a:t>стручочек</a:t>
            </a:r>
            <a:endParaRPr lang="ru-RU" sz="2000" b="1" dirty="0" smtClean="0">
              <a:latin typeface="Segoe Script" panose="030B0504020000000003" pitchFamily="66" charset="0"/>
            </a:endParaRPr>
          </a:p>
          <a:p>
            <a:r>
              <a:rPr lang="ru-RU" sz="2000" b="1" dirty="0" smtClean="0">
                <a:latin typeface="Segoe Script" panose="030B0504020000000003" pitchFamily="66" charset="0"/>
              </a:rPr>
              <a:t>Плод – боб</a:t>
            </a:r>
          </a:p>
          <a:p>
            <a:endParaRPr lang="ru-RU" sz="2000" b="1" dirty="0" smtClean="0">
              <a:latin typeface="Segoe Script" panose="030B0504020000000003" pitchFamily="66" charset="0"/>
            </a:endParaRPr>
          </a:p>
          <a:p>
            <a:r>
              <a:rPr lang="ru-RU" sz="2000" b="1" dirty="0" smtClean="0">
                <a:latin typeface="Segoe Script" panose="030B0504020000000003" pitchFamily="66" charset="0"/>
              </a:rPr>
              <a:t>Листорасположение – </a:t>
            </a:r>
            <a:r>
              <a:rPr lang="ru-RU" sz="2000" b="1" dirty="0" err="1" smtClean="0">
                <a:latin typeface="Segoe Script" panose="030B0504020000000003" pitchFamily="66" charset="0"/>
              </a:rPr>
              <a:t>очерёдное</a:t>
            </a:r>
            <a:endParaRPr lang="ru-RU" sz="2000" b="1" dirty="0" smtClean="0">
              <a:latin typeface="Segoe Script" panose="030B0504020000000003" pitchFamily="66" charset="0"/>
            </a:endParaRPr>
          </a:p>
          <a:p>
            <a:endParaRPr lang="ru-RU" sz="2000" b="1" dirty="0">
              <a:latin typeface="Segoe Script" panose="030B0504020000000003" pitchFamily="66" charset="0"/>
            </a:endParaRPr>
          </a:p>
          <a:p>
            <a:r>
              <a:rPr lang="ru-RU" sz="2000" b="1" dirty="0" smtClean="0">
                <a:latin typeface="Segoe Script" panose="030B0504020000000003" pitchFamily="66" charset="0"/>
              </a:rPr>
              <a:t>Жизненная форма (ЖФ) – травы, иногда кустарники</a:t>
            </a:r>
            <a:endParaRPr lang="ru-RU" sz="2000" b="1" dirty="0">
              <a:latin typeface="Segoe Script" panose="030B0504020000000003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138" y="748623"/>
            <a:ext cx="2170317" cy="16277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3834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695918" y="278582"/>
            <a:ext cx="21630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Segoe Script" panose="030B0504020000000003" pitchFamily="66" charset="0"/>
              </a:rPr>
              <a:t>Урок 3</a:t>
            </a:r>
            <a:endParaRPr lang="ru-RU" sz="4000" b="1" dirty="0">
              <a:latin typeface="Segoe Script" panose="030B0504020000000003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osiaicBubbles trans="61000" pressure="1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97731" y="0"/>
            <a:ext cx="2295357" cy="6858000"/>
          </a:xfrm>
          <a:prstGeom prst="rect">
            <a:avLst/>
          </a:prstGeom>
          <a:ln>
            <a:noFill/>
          </a:ln>
          <a:effectLst>
            <a:glow rad="1892300">
              <a:schemeClr val="bg2">
                <a:alpha val="0"/>
              </a:schemeClr>
            </a:glow>
            <a:softEdge rad="635000"/>
          </a:effectLst>
        </p:spPr>
      </p:pic>
      <p:sp>
        <p:nvSpPr>
          <p:cNvPr id="6" name="TextBox 5"/>
          <p:cNvSpPr txBox="1"/>
          <p:nvPr/>
        </p:nvSpPr>
        <p:spPr>
          <a:xfrm>
            <a:off x="1911656" y="632525"/>
            <a:ext cx="77702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Segoe Script" panose="030B0504020000000003" pitchFamily="66" charset="0"/>
              </a:rPr>
              <a:t>Общая характеристика семейства Бобовые или Мотыльковые</a:t>
            </a:r>
            <a:endParaRPr lang="ru-RU" sz="2800" b="1" dirty="0">
              <a:solidFill>
                <a:srgbClr val="FF0000"/>
              </a:solidFill>
              <a:latin typeface="Segoe Script" panose="030B0504020000000003" pitchFamily="66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/>
          </p:nvPr>
        </p:nvGraphicFramePr>
        <p:xfrm>
          <a:off x="5651326" y="1586632"/>
          <a:ext cx="4396913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4354">
                  <a:extLst>
                    <a:ext uri="{9D8B030D-6E8A-4147-A177-3AD203B41FA5}">
                      <a16:colId xmlns:a16="http://schemas.microsoft.com/office/drawing/2014/main" val="3738074783"/>
                    </a:ext>
                  </a:extLst>
                </a:gridCol>
                <a:gridCol w="1432559">
                  <a:extLst>
                    <a:ext uri="{9D8B030D-6E8A-4147-A177-3AD203B41FA5}">
                      <a16:colId xmlns:a16="http://schemas.microsoft.com/office/drawing/2014/main" val="15773540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Segoe Script" panose="030B0504020000000003" pitchFamily="66" charset="0"/>
                          <a:ea typeface="+mn-ea"/>
                          <a:cs typeface="+mn-cs"/>
                        </a:rPr>
                        <a:t>Часть цветка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Segoe Script" panose="030B0504020000000003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Segoe Script" panose="030B0504020000000003" pitchFamily="66" charset="0"/>
                          <a:ea typeface="+mn-ea"/>
                          <a:cs typeface="+mn-cs"/>
                        </a:rPr>
                        <a:t>Кол-во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Segoe Script" panose="030B0504020000000003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45621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Segoe Script" panose="030B0504020000000003" pitchFamily="66" charset="0"/>
                          <a:ea typeface="+mn-ea"/>
                          <a:cs typeface="+mn-cs"/>
                        </a:rPr>
                        <a:t>Чашелистиков</a:t>
                      </a:r>
                      <a:r>
                        <a:rPr lang="ru-RU" sz="2000" b="1" kern="1200" baseline="0" dirty="0" smtClean="0">
                          <a:solidFill>
                            <a:schemeClr val="tx1"/>
                          </a:solidFill>
                          <a:latin typeface="Segoe Script" panose="030B0504020000000003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Segoe Script" panose="030B0504020000000003" pitchFamily="66" charset="0"/>
                          <a:ea typeface="+mn-ea"/>
                          <a:cs typeface="+mn-cs"/>
                        </a:rPr>
                        <a:t>(Ч)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Segoe Script" panose="030B0504020000000003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Segoe Script" panose="030B0504020000000003" pitchFamily="66" charset="0"/>
                          <a:ea typeface="+mn-ea"/>
                          <a:cs typeface="+mn-cs"/>
                        </a:rPr>
                        <a:t>(5)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Segoe Script" panose="030B0504020000000003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31032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Segoe Script" panose="030B0504020000000003" pitchFamily="66" charset="0"/>
                          <a:ea typeface="+mn-ea"/>
                          <a:cs typeface="+mn-cs"/>
                        </a:rPr>
                        <a:t>Лепестков (Л)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Segoe Script" panose="030B0504020000000003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Segoe Script" panose="030B0504020000000003" pitchFamily="66" charset="0"/>
                          <a:ea typeface="+mn-ea"/>
                          <a:cs typeface="+mn-cs"/>
                        </a:rPr>
                        <a:t>1+2+(2)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Segoe Script" panose="030B0504020000000003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47799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Segoe Script" panose="030B0504020000000003" pitchFamily="66" charset="0"/>
                          <a:ea typeface="+mn-ea"/>
                          <a:cs typeface="+mn-cs"/>
                        </a:rPr>
                        <a:t>Тычинок (Т)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Segoe Script" panose="030B0504020000000003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Segoe Script" panose="030B0504020000000003" pitchFamily="66" charset="0"/>
                          <a:ea typeface="+mn-ea"/>
                          <a:cs typeface="+mn-cs"/>
                        </a:rPr>
                        <a:t>(9)+1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Segoe Script" panose="030B0504020000000003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01348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Segoe Script" panose="030B0504020000000003" pitchFamily="66" charset="0"/>
                          <a:ea typeface="+mn-ea"/>
                          <a:cs typeface="+mn-cs"/>
                        </a:rPr>
                        <a:t>Пестиков (П)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Segoe Script" panose="030B0504020000000003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Segoe Script" panose="030B0504020000000003" pitchFamily="66" charset="0"/>
                          <a:ea typeface="+mn-ea"/>
                          <a:cs typeface="+mn-cs"/>
                        </a:rPr>
                        <a:t>1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Segoe Script" panose="030B0504020000000003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9441096"/>
                  </a:ext>
                </a:extLst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5651326" y="3860219"/>
            <a:ext cx="562627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Segoe Script" panose="030B0504020000000003" pitchFamily="66" charset="0"/>
              </a:rPr>
              <a:t>Соцветие –кисть или головка</a:t>
            </a:r>
          </a:p>
          <a:p>
            <a:r>
              <a:rPr lang="ru-RU" sz="2000" b="1" dirty="0" smtClean="0">
                <a:latin typeface="Segoe Script" panose="030B0504020000000003" pitchFamily="66" charset="0"/>
              </a:rPr>
              <a:t>Соплодие – стручок</a:t>
            </a:r>
          </a:p>
          <a:p>
            <a:r>
              <a:rPr lang="ru-RU" sz="2000" b="1" dirty="0" smtClean="0">
                <a:latin typeface="Segoe Script" panose="030B0504020000000003" pitchFamily="66" charset="0"/>
              </a:rPr>
              <a:t>Плод – боб</a:t>
            </a:r>
          </a:p>
          <a:p>
            <a:endParaRPr lang="ru-RU" sz="2000" b="1" dirty="0" smtClean="0">
              <a:latin typeface="Segoe Script" panose="030B0504020000000003" pitchFamily="66" charset="0"/>
            </a:endParaRPr>
          </a:p>
          <a:p>
            <a:r>
              <a:rPr lang="ru-RU" sz="2000" b="1" dirty="0" smtClean="0">
                <a:latin typeface="Segoe Script" panose="030B0504020000000003" pitchFamily="66" charset="0"/>
              </a:rPr>
              <a:t>Листорасположение – </a:t>
            </a:r>
            <a:r>
              <a:rPr lang="ru-RU" sz="2000" b="1" dirty="0" err="1" smtClean="0">
                <a:latin typeface="Segoe Script" panose="030B0504020000000003" pitchFamily="66" charset="0"/>
              </a:rPr>
              <a:t>очерёдное</a:t>
            </a:r>
            <a:r>
              <a:rPr lang="ru-RU" sz="2000" b="1" dirty="0" smtClean="0">
                <a:latin typeface="Segoe Script" panose="030B0504020000000003" pitchFamily="66" charset="0"/>
              </a:rPr>
              <a:t>, лист сложный</a:t>
            </a:r>
          </a:p>
          <a:p>
            <a:endParaRPr lang="ru-RU" sz="2000" b="1" dirty="0">
              <a:latin typeface="Segoe Script" panose="030B0504020000000003" pitchFamily="66" charset="0"/>
            </a:endParaRPr>
          </a:p>
          <a:p>
            <a:r>
              <a:rPr lang="ru-RU" sz="2000" b="1" dirty="0" smtClean="0">
                <a:latin typeface="Segoe Script" panose="030B0504020000000003" pitchFamily="66" charset="0"/>
              </a:rPr>
              <a:t>Жизненная форма (ЖФ) – травы, кустарники, деревья</a:t>
            </a:r>
            <a:endParaRPr lang="ru-RU" sz="2000" b="1" dirty="0">
              <a:latin typeface="Segoe Script" panose="030B0504020000000003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2105" y="960303"/>
            <a:ext cx="2278135" cy="17086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1" t="5926" r="2934" b="9777"/>
          <a:stretch/>
        </p:blipFill>
        <p:spPr>
          <a:xfrm>
            <a:off x="1683029" y="1586633"/>
            <a:ext cx="3648677" cy="4828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89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695918" y="278582"/>
            <a:ext cx="21630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Segoe Script" panose="030B0504020000000003" pitchFamily="66" charset="0"/>
              </a:rPr>
              <a:t>Урок 3</a:t>
            </a:r>
            <a:endParaRPr lang="ru-RU" sz="4000" b="1" dirty="0">
              <a:latin typeface="Segoe Script" panose="030B0504020000000003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osiaicBubbles trans="61000" pressure="1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97731" y="0"/>
            <a:ext cx="2295357" cy="6858000"/>
          </a:xfrm>
          <a:prstGeom prst="rect">
            <a:avLst/>
          </a:prstGeom>
          <a:ln>
            <a:noFill/>
          </a:ln>
          <a:effectLst>
            <a:glow rad="1892300">
              <a:schemeClr val="bg2">
                <a:alpha val="0"/>
              </a:schemeClr>
            </a:glow>
            <a:softEdge rad="635000"/>
          </a:effectLst>
        </p:spPr>
      </p:pic>
      <p:sp>
        <p:nvSpPr>
          <p:cNvPr id="6" name="TextBox 5"/>
          <p:cNvSpPr txBox="1"/>
          <p:nvPr/>
        </p:nvSpPr>
        <p:spPr>
          <a:xfrm>
            <a:off x="1738935" y="986468"/>
            <a:ext cx="1012007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Segoe Script" panose="030B0504020000000003" pitchFamily="66" charset="0"/>
              </a:rPr>
              <a:t>ДЗ</a:t>
            </a:r>
            <a:r>
              <a:rPr lang="ru-RU" sz="2800" b="1" dirty="0" smtClean="0">
                <a:latin typeface="Segoe Script" panose="030B0504020000000003" pitchFamily="66" charset="0"/>
              </a:rPr>
              <a:t> </a:t>
            </a:r>
            <a:br>
              <a:rPr lang="ru-RU" sz="2800" b="1" dirty="0" smtClean="0">
                <a:latin typeface="Segoe Script" panose="030B0504020000000003" pitchFamily="66" charset="0"/>
              </a:rPr>
            </a:br>
            <a:r>
              <a:rPr lang="ru-RU" sz="2800" b="1" dirty="0" smtClean="0">
                <a:latin typeface="Segoe Script" panose="030B0504020000000003" pitchFamily="66" charset="0"/>
              </a:rPr>
              <a:t>1. Найдите в своей местности три растения семейства крестоцветные и сфотографируйте.</a:t>
            </a:r>
          </a:p>
          <a:p>
            <a:r>
              <a:rPr lang="ru-RU" sz="2800" b="1" dirty="0" smtClean="0">
                <a:latin typeface="Segoe Script" panose="030B0504020000000003" pitchFamily="66" charset="0"/>
              </a:rPr>
              <a:t> </a:t>
            </a:r>
          </a:p>
          <a:p>
            <a:r>
              <a:rPr lang="ru-RU" sz="2800" b="1" dirty="0" smtClean="0">
                <a:latin typeface="Segoe Script" panose="030B0504020000000003" pitchFamily="66" charset="0"/>
              </a:rPr>
              <a:t>2. Зарисуйте растения в тетрадь и опишите по схеме: корень, стебель, лист</a:t>
            </a:r>
            <a:r>
              <a:rPr lang="ru-RU" sz="2800" b="1" dirty="0">
                <a:latin typeface="Segoe Script" panose="030B0504020000000003" pitchFamily="66" charset="0"/>
              </a:rPr>
              <a:t>, цветок, </a:t>
            </a:r>
            <a:r>
              <a:rPr lang="ru-RU" sz="2800" b="1" dirty="0" smtClean="0">
                <a:latin typeface="Segoe Script" panose="030B0504020000000003" pitchFamily="66" charset="0"/>
              </a:rPr>
              <a:t>плод, листорасположение. </a:t>
            </a:r>
          </a:p>
          <a:p>
            <a:endParaRPr lang="ru-RU" sz="2800" b="1" dirty="0" smtClean="0">
              <a:latin typeface="Segoe Script" panose="030B0504020000000003" pitchFamily="66" charset="0"/>
            </a:endParaRPr>
          </a:p>
          <a:p>
            <a:r>
              <a:rPr lang="ru-RU" sz="2800" b="1" dirty="0" smtClean="0">
                <a:latin typeface="Segoe Script" panose="030B0504020000000003" pitchFamily="66" charset="0"/>
              </a:rPr>
              <a:t>3. Дополните таблицу сравнения семейств цветковых растений информацией о новом семействе (см. материалы урока). </a:t>
            </a:r>
            <a:endParaRPr lang="ru-RU" sz="2800" b="1" dirty="0">
              <a:latin typeface="Segoe Script" panose="030B05040200000000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230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695918" y="278582"/>
            <a:ext cx="21630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Segoe Script" panose="030B0504020000000003" pitchFamily="66" charset="0"/>
              </a:rPr>
              <a:t>Урок 3</a:t>
            </a:r>
            <a:endParaRPr lang="ru-RU" sz="4000" b="1" dirty="0">
              <a:latin typeface="Segoe Script" panose="030B0504020000000003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osiaicBubbles trans="61000" pressure="1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97731" y="0"/>
            <a:ext cx="2295357" cy="6858000"/>
          </a:xfrm>
          <a:prstGeom prst="rect">
            <a:avLst/>
          </a:prstGeom>
          <a:ln>
            <a:noFill/>
          </a:ln>
          <a:effectLst>
            <a:glow rad="1892300">
              <a:schemeClr val="bg2">
                <a:alpha val="0"/>
              </a:schemeClr>
            </a:glow>
            <a:softEdge rad="635000"/>
          </a:effectLst>
        </p:spPr>
      </p:pic>
      <p:sp>
        <p:nvSpPr>
          <p:cNvPr id="6" name="TextBox 5"/>
          <p:cNvSpPr txBox="1"/>
          <p:nvPr/>
        </p:nvSpPr>
        <p:spPr>
          <a:xfrm>
            <a:off x="1738935" y="986468"/>
            <a:ext cx="1012007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Segoe Script" panose="030B0504020000000003" pitchFamily="66" charset="0"/>
              </a:rPr>
              <a:t>ДЗ</a:t>
            </a:r>
            <a:r>
              <a:rPr lang="ru-RU" sz="2800" b="1" dirty="0" smtClean="0">
                <a:latin typeface="Segoe Script" panose="030B0504020000000003" pitchFamily="66" charset="0"/>
              </a:rPr>
              <a:t> </a:t>
            </a:r>
            <a:br>
              <a:rPr lang="ru-RU" sz="2800" b="1" dirty="0" smtClean="0">
                <a:latin typeface="Segoe Script" panose="030B0504020000000003" pitchFamily="66" charset="0"/>
              </a:rPr>
            </a:br>
            <a:r>
              <a:rPr lang="ru-RU" sz="2800" b="1" dirty="0" smtClean="0">
                <a:latin typeface="Segoe Script" panose="030B0504020000000003" pitchFamily="66" charset="0"/>
              </a:rPr>
              <a:t>4. Найдите в своей местности три растения семейства бобовые и сфотографируйте.</a:t>
            </a:r>
          </a:p>
          <a:p>
            <a:r>
              <a:rPr lang="ru-RU" sz="2800" b="1" dirty="0" smtClean="0">
                <a:latin typeface="Segoe Script" panose="030B0504020000000003" pitchFamily="66" charset="0"/>
              </a:rPr>
              <a:t> </a:t>
            </a:r>
          </a:p>
          <a:p>
            <a:r>
              <a:rPr lang="ru-RU" sz="2800" b="1" dirty="0" smtClean="0">
                <a:latin typeface="Segoe Script" panose="030B0504020000000003" pitchFamily="66" charset="0"/>
              </a:rPr>
              <a:t>5. Зарисуйте растения в тетрадь и опишите по схеме: корень, стебель, лист</a:t>
            </a:r>
            <a:r>
              <a:rPr lang="ru-RU" sz="2800" b="1" dirty="0">
                <a:latin typeface="Segoe Script" panose="030B0504020000000003" pitchFamily="66" charset="0"/>
              </a:rPr>
              <a:t>, цветок, </a:t>
            </a:r>
            <a:r>
              <a:rPr lang="ru-RU" sz="2800" b="1" dirty="0" smtClean="0">
                <a:latin typeface="Segoe Script" panose="030B0504020000000003" pitchFamily="66" charset="0"/>
              </a:rPr>
              <a:t>плод, листорасположение. </a:t>
            </a:r>
          </a:p>
          <a:p>
            <a:endParaRPr lang="ru-RU" sz="2800" b="1" dirty="0" smtClean="0">
              <a:latin typeface="Segoe Script" panose="030B0504020000000003" pitchFamily="66" charset="0"/>
            </a:endParaRPr>
          </a:p>
          <a:p>
            <a:r>
              <a:rPr lang="ru-RU" sz="2800" b="1" dirty="0" smtClean="0">
                <a:latin typeface="Segoe Script" panose="030B0504020000000003" pitchFamily="66" charset="0"/>
              </a:rPr>
              <a:t>6. Дополните таблицу сравнения семейств цветковых растений информацией о новом семействе (см. материалы урока). </a:t>
            </a:r>
            <a:endParaRPr lang="ru-RU" sz="2800" b="1" dirty="0">
              <a:latin typeface="Segoe Script" panose="030B05040200000000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99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204</Words>
  <Application>Microsoft Office PowerPoint</Application>
  <PresentationFormat>Широкоэкранный</PresentationFormat>
  <Paragraphs>85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Segoe Script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Иван Рязанов</dc:creator>
  <cp:lastModifiedBy>Иван Рязанов</cp:lastModifiedBy>
  <cp:revision>1</cp:revision>
  <dcterms:created xsi:type="dcterms:W3CDTF">2025-07-13T16:00:20Z</dcterms:created>
  <dcterms:modified xsi:type="dcterms:W3CDTF">2025-07-13T16:00:37Z</dcterms:modified>
</cp:coreProperties>
</file>