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4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7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4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3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0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7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3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B850-0F12-4F49-9740-67AB9995AC66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C9C8-3028-4232-959F-50BF47124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2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59059" y="283897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6118" y="114244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Перерисуйте таблицу «Сравнение частей тела классов цветковых растений» в тетрадь.</a:t>
            </a:r>
          </a:p>
          <a:p>
            <a:endParaRPr lang="ru-RU" sz="2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Заполните таблицу схемами и текстом, отвечая на вопросы (см. таблицу в презентации).</a:t>
            </a:r>
            <a:endParaRPr lang="ru-RU" sz="32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7680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97626" y="438521"/>
            <a:ext cx="1166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147678" y="3597571"/>
          <a:ext cx="10874478" cy="2601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413">
                  <a:extLst>
                    <a:ext uri="{9D8B030D-6E8A-4147-A177-3AD203B41FA5}">
                      <a16:colId xmlns:a16="http://schemas.microsoft.com/office/drawing/2014/main" val="2038349956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2040297452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3696265903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668081675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1008720985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1550625300"/>
                    </a:ext>
                  </a:extLst>
                </a:gridCol>
              </a:tblGrid>
              <a:tr h="681281"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Корень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Жизненная форма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Жилкование листа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Запасающие вещества семени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Семя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52226"/>
                  </a:ext>
                </a:extLst>
              </a:tr>
              <a:tr h="68128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Однодольные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какой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Как называется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какое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Где находятся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Сколько семядолей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95918"/>
                  </a:ext>
                </a:extLst>
              </a:tr>
              <a:tr h="68128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Двудольные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1200" dirty="0">
                        <a:solidFill>
                          <a:srgbClr val="FF0000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1200" dirty="0">
                        <a:solidFill>
                          <a:srgbClr val="FF0000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1200" dirty="0">
                        <a:solidFill>
                          <a:srgbClr val="FF0000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1200" dirty="0">
                        <a:solidFill>
                          <a:srgbClr val="FF0000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1200" dirty="0">
                        <a:solidFill>
                          <a:srgbClr val="FF0000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74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9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238" y="254240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6118" y="11424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Перерисуйте строение семени двудольного растения на </a:t>
            </a:r>
            <a:r>
              <a:rPr lang="ru-RU" sz="2000" b="1" dirty="0">
                <a:latin typeface="Segoe Script" panose="030B0504020000000003" pitchFamily="66" charset="0"/>
              </a:rPr>
              <a:t>примере </a:t>
            </a:r>
            <a:r>
              <a:rPr lang="ru-RU" sz="2000" b="1" dirty="0" smtClean="0">
                <a:latin typeface="Segoe Script" panose="030B0504020000000003" pitchFamily="66" charset="0"/>
              </a:rPr>
              <a:t>боба (А) и однодольного на примере зерновки (Б);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/>
            </a:r>
            <a:br>
              <a:rPr lang="ru-RU" sz="2000" b="1" dirty="0" smtClean="0">
                <a:latin typeface="Segoe Script" panose="030B0504020000000003" pitchFamily="66" charset="0"/>
              </a:rPr>
            </a:br>
            <a:r>
              <a:rPr lang="ru-RU" sz="2000" b="1" dirty="0" smtClean="0">
                <a:latin typeface="Segoe Script" panose="030B0504020000000003" pitchFamily="66" charset="0"/>
              </a:rPr>
              <a:t>Расшифруйте, какие части семени обозначены цифрами.</a:t>
            </a:r>
            <a:endParaRPr lang="ru-RU" sz="32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65988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97626" y="438521"/>
            <a:ext cx="1166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13673" r="41652" b="13358"/>
          <a:stretch/>
        </p:blipFill>
        <p:spPr>
          <a:xfrm>
            <a:off x="3480620" y="2625181"/>
            <a:ext cx="2998838" cy="3007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8" t="11360" r="3219" b="15671"/>
          <a:stretch/>
        </p:blipFill>
        <p:spPr>
          <a:xfrm>
            <a:off x="7895302" y="2625181"/>
            <a:ext cx="2218795" cy="30075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5045" y="5791989"/>
            <a:ext cx="901507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Segoe Script" panose="030B0504020000000003" pitchFamily="66" charset="0"/>
              </a:rPr>
              <a:t>Если есть такие особенности в семенах, то как должен выглядеть проросток одно- и двудольных растений?</a:t>
            </a:r>
          </a:p>
        </p:txBody>
      </p:sp>
    </p:spTree>
    <p:extLst>
      <p:ext uri="{BB962C8B-B14F-4D97-AF65-F5344CB8AC3E}">
        <p14:creationId xmlns:p14="http://schemas.microsoft.com/office/powerpoint/2010/main" val="15529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758" y="1463956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</a:rPr>
              <a:t>Проведите самостоятельный опыт. </a:t>
            </a:r>
            <a:endParaRPr lang="ru-RU" sz="2400" b="1" dirty="0" smtClean="0">
              <a:latin typeface="Segoe Script" panose="030B0504020000000003" pitchFamily="66" charset="0"/>
            </a:endParaRPr>
          </a:p>
          <a:p>
            <a:endParaRPr lang="ru-RU" sz="2400" b="1" dirty="0">
              <a:latin typeface="Segoe Script" panose="030B0504020000000003" pitchFamily="66" charset="0"/>
            </a:endParaRPr>
          </a:p>
          <a:p>
            <a:r>
              <a:rPr lang="ru-RU" sz="2400" b="1" dirty="0" smtClean="0">
                <a:latin typeface="Segoe Script" panose="030B0504020000000003" pitchFamily="66" charset="0"/>
              </a:rPr>
              <a:t>Возьмите </a:t>
            </a:r>
            <a:r>
              <a:rPr lang="ru-RU" sz="2400" b="1" dirty="0">
                <a:latin typeface="Segoe Script" panose="030B0504020000000003" pitchFamily="66" charset="0"/>
              </a:rPr>
              <a:t>семена различных покрытосеменных растений, доступных вам. </a:t>
            </a:r>
            <a:endParaRPr lang="ru-RU" sz="2400" b="1" dirty="0" smtClean="0">
              <a:latin typeface="Segoe Script" panose="030B0504020000000003" pitchFamily="66" charset="0"/>
            </a:endParaRPr>
          </a:p>
          <a:p>
            <a:endParaRPr lang="ru-RU" sz="2400" b="1" dirty="0">
              <a:latin typeface="Segoe Script" panose="030B0504020000000003" pitchFamily="66" charset="0"/>
            </a:endParaRPr>
          </a:p>
          <a:p>
            <a:r>
              <a:rPr lang="ru-RU" sz="2400" b="1" dirty="0" smtClean="0">
                <a:latin typeface="Segoe Script" panose="030B0504020000000003" pitchFamily="66" charset="0"/>
              </a:rPr>
              <a:t>Прорастите </a:t>
            </a:r>
            <a:r>
              <a:rPr lang="ru-RU" sz="2400" b="1" dirty="0">
                <a:latin typeface="Segoe Script" panose="030B0504020000000003" pitchFamily="66" charset="0"/>
              </a:rPr>
              <a:t>их. </a:t>
            </a:r>
            <a:endParaRPr lang="ru-RU" sz="2400" b="1" dirty="0" smtClean="0">
              <a:latin typeface="Segoe Script" panose="030B0504020000000003" pitchFamily="66" charset="0"/>
            </a:endParaRPr>
          </a:p>
          <a:p>
            <a:endParaRPr lang="ru-RU" sz="2400" b="1" dirty="0">
              <a:latin typeface="Segoe Script" panose="030B0504020000000003" pitchFamily="66" charset="0"/>
            </a:endParaRPr>
          </a:p>
          <a:p>
            <a:r>
              <a:rPr lang="ru-RU" sz="2400" b="1" dirty="0" smtClean="0">
                <a:latin typeface="Segoe Script" panose="030B0504020000000003" pitchFamily="66" charset="0"/>
              </a:rPr>
              <a:t>Определите</a:t>
            </a:r>
            <a:r>
              <a:rPr lang="ru-RU" sz="2400" b="1" dirty="0">
                <a:latin typeface="Segoe Script" panose="030B0504020000000003" pitchFamily="66" charset="0"/>
              </a:rPr>
              <a:t>, к какому </a:t>
            </a:r>
            <a:r>
              <a:rPr lang="ru-RU" sz="2400" b="1" dirty="0" smtClean="0">
                <a:latin typeface="Segoe Script" panose="030B0504020000000003" pitchFamily="66" charset="0"/>
              </a:rPr>
              <a:t>классу </a:t>
            </a:r>
            <a:r>
              <a:rPr lang="ru-RU" sz="2400" b="1" dirty="0">
                <a:latin typeface="Segoe Script" panose="030B0504020000000003" pitchFamily="66" charset="0"/>
              </a:rPr>
              <a:t>относятся эти растения. </a:t>
            </a:r>
            <a:endParaRPr lang="ru-RU" sz="2400" b="1" dirty="0" smtClean="0">
              <a:latin typeface="Segoe Script" panose="030B0504020000000003" pitchFamily="66" charset="0"/>
            </a:endParaRPr>
          </a:p>
          <a:p>
            <a:endParaRPr lang="ru-RU" sz="2400" b="1" dirty="0">
              <a:latin typeface="Segoe Script" panose="030B0504020000000003" pitchFamily="66" charset="0"/>
            </a:endParaRPr>
          </a:p>
          <a:p>
            <a:endParaRPr lang="ru-RU" sz="2400" b="1" dirty="0" smtClean="0">
              <a:latin typeface="Segoe Script" panose="030B0504020000000003" pitchFamily="66" charset="0"/>
            </a:endParaRPr>
          </a:p>
          <a:p>
            <a:r>
              <a:rPr lang="ru-RU" b="1" dirty="0" smtClean="0">
                <a:latin typeface="Segoe Script" panose="030B0504020000000003" pitchFamily="66" charset="0"/>
              </a:rPr>
              <a:t>(</a:t>
            </a:r>
            <a:r>
              <a:rPr lang="ru-RU" b="1" dirty="0">
                <a:latin typeface="Segoe Script" panose="030B0504020000000003" pitchFamily="66" charset="0"/>
              </a:rPr>
              <a:t>Предлагаем взять фасоль, бобы, кукурузу, ячмень, овёс, и т.д. ). </a:t>
            </a:r>
            <a:endParaRPr lang="ru-RU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97626" y="438521"/>
            <a:ext cx="1166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</a:p>
        </p:txBody>
      </p:sp>
    </p:spTree>
    <p:extLst>
      <p:ext uri="{BB962C8B-B14F-4D97-AF65-F5344CB8AC3E}">
        <p14:creationId xmlns:p14="http://schemas.microsoft.com/office/powerpoint/2010/main" val="22158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8322" cy="685800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8" name="TextBox 7"/>
          <p:cNvSpPr txBox="1"/>
          <p:nvPr/>
        </p:nvSpPr>
        <p:spPr>
          <a:xfrm>
            <a:off x="9832257" y="206479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3425" y="835725"/>
            <a:ext cx="7090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Segoe Script" panose="030B0504020000000003" pitchFamily="66" charset="0"/>
              </a:rPr>
              <a:t>Цветковые растения признаки разделения в классификации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8322" y="2875783"/>
            <a:ext cx="7932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Вопросы на урок :</a:t>
            </a:r>
          </a:p>
          <a:p>
            <a:r>
              <a:rPr lang="ru-RU" sz="2400" b="1" dirty="0">
                <a:latin typeface="Segoe Script" panose="030B0504020000000003" pitchFamily="66" charset="0"/>
              </a:rPr>
              <a:t>0. Почему </a:t>
            </a:r>
            <a:r>
              <a:rPr lang="ru-RU" sz="2400" b="1" dirty="0" smtClean="0">
                <a:latin typeface="Segoe Script" panose="030B0504020000000003" pitchFamily="66" charset="0"/>
              </a:rPr>
              <a:t>цветковые ?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Почему покрытосеменные ?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Segoe Script" panose="030B0504020000000003" pitchFamily="66" charset="0"/>
              </a:rPr>
              <a:t>Почему однодольные? Почему </a:t>
            </a:r>
            <a:r>
              <a:rPr lang="ru-RU" sz="2400" b="1" dirty="0" smtClean="0">
                <a:latin typeface="Segoe Script" panose="030B0504020000000003" pitchFamily="66" charset="0"/>
              </a:rPr>
              <a:t>двудольные ? 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latin typeface="Segoe Script" panose="030B0504020000000003" pitchFamily="66" charset="0"/>
              </a:rPr>
              <a:t>А есть ли какие-то «</a:t>
            </a:r>
            <a:r>
              <a:rPr lang="ru-RU" sz="2400" b="1" dirty="0" err="1">
                <a:latin typeface="Segoe Script" panose="030B0504020000000003" pitchFamily="66" charset="0"/>
              </a:rPr>
              <a:t>многодольные</a:t>
            </a:r>
            <a:r>
              <a:rPr lang="ru-RU" sz="2400" b="1" dirty="0" smtClean="0">
                <a:latin typeface="Segoe Script" panose="030B0504020000000003" pitchFamily="66" charset="0"/>
              </a:rPr>
              <a:t>» ? </a:t>
            </a:r>
            <a:r>
              <a:rPr lang="ru-RU" sz="2400" b="1" dirty="0">
                <a:latin typeface="Segoe Script" panose="030B0504020000000003" pitchFamily="66" charset="0"/>
              </a:rPr>
              <a:t>Кто </a:t>
            </a:r>
            <a:r>
              <a:rPr lang="ru-RU" sz="2400" b="1" dirty="0" smtClean="0">
                <a:latin typeface="Segoe Script" panose="030B0504020000000003" pitchFamily="66" charset="0"/>
              </a:rPr>
              <a:t>они ? </a:t>
            </a:r>
            <a:r>
              <a:rPr lang="ru-RU" sz="2400" b="1" dirty="0" smtClean="0">
                <a:latin typeface="SB Sans Display"/>
              </a:rPr>
              <a:t>⃰</a:t>
            </a:r>
            <a:endParaRPr lang="ru-RU" sz="2400" b="1" dirty="0" smtClean="0">
              <a:latin typeface="Segoe Script" panose="030B0504020000000003" pitchFamily="66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Какие </a:t>
            </a:r>
            <a:r>
              <a:rPr lang="ru-RU" sz="2400" b="1" dirty="0">
                <a:latin typeface="Segoe Script" panose="030B0504020000000003" pitchFamily="66" charset="0"/>
              </a:rPr>
              <a:t>жизненные формы есть у </a:t>
            </a:r>
            <a:r>
              <a:rPr lang="ru-RU" sz="2400" b="1" dirty="0" smtClean="0">
                <a:latin typeface="Segoe Script" panose="030B0504020000000003" pitchFamily="66" charset="0"/>
              </a:rPr>
              <a:t>одно - </a:t>
            </a:r>
            <a:r>
              <a:rPr lang="ru-RU" sz="2400" b="1" dirty="0">
                <a:latin typeface="Segoe Script" panose="030B0504020000000003" pitchFamily="66" charset="0"/>
              </a:rPr>
              <a:t>и </a:t>
            </a:r>
            <a:r>
              <a:rPr lang="ru-RU" sz="2400" b="1" dirty="0" smtClean="0">
                <a:latin typeface="Segoe Script" panose="030B0504020000000003" pitchFamily="66" charset="0"/>
              </a:rPr>
              <a:t>двудольных ?</a:t>
            </a:r>
            <a:endParaRPr lang="ru-RU" sz="2400" b="1" dirty="0">
              <a:latin typeface="Segoe Script" panose="030B0504020000000003" pitchFamily="66" charset="0"/>
            </a:endParaRPr>
          </a:p>
          <a:p>
            <a:pPr marL="457200" indent="-457200">
              <a:buFontTx/>
              <a:buAutoNum type="arabicPeriod"/>
            </a:pPr>
            <a:endParaRPr lang="ru-RU" sz="2400" b="1" dirty="0">
              <a:latin typeface="Segoe Script" panose="030B0504020000000003" pitchFamily="66" charset="0"/>
            </a:endParaRPr>
          </a:p>
          <a:p>
            <a:r>
              <a:rPr lang="ru-RU" sz="2400" b="1" dirty="0" smtClean="0">
                <a:latin typeface="SB Sans Display"/>
              </a:rPr>
              <a:t>⃰⃰⃰ </a:t>
            </a:r>
            <a:r>
              <a:rPr lang="ru-RU" b="1" dirty="0" smtClean="0">
                <a:latin typeface="Segoe Script" panose="030B0504020000000003" pitchFamily="66" charset="0"/>
              </a:rPr>
              <a:t>Про </a:t>
            </a:r>
            <a:r>
              <a:rPr lang="ru-RU" b="1" dirty="0">
                <a:latin typeface="Segoe Script" panose="030B0504020000000003" pitchFamily="66" charset="0"/>
              </a:rPr>
              <a:t>них мы поговорим в следующем </a:t>
            </a:r>
            <a:r>
              <a:rPr lang="ru-RU" b="1" dirty="0" smtClean="0">
                <a:latin typeface="Segoe Script" panose="030B0504020000000003" pitchFamily="66" charset="0"/>
              </a:rPr>
              <a:t>класс</a:t>
            </a:r>
            <a:r>
              <a:rPr lang="ru-RU" sz="2400" b="1" dirty="0" smtClean="0">
                <a:latin typeface="Segoe Script" panose="030B0504020000000003" pitchFamily="66" charset="0"/>
              </a:rPr>
              <a:t>е</a:t>
            </a:r>
            <a:endParaRPr lang="ru-RU" sz="24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10508" y="353295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28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01457" y="599516"/>
            <a:ext cx="6217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r>
              <a:rPr lang="ru-RU" sz="36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>
                <a:latin typeface="Segoe Script" panose="030B0504020000000003" pitchFamily="66" charset="0"/>
              </a:rPr>
              <a:t>0. Почему цветковые 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64" y="2612278"/>
            <a:ext cx="3383572" cy="2537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82" y="1617906"/>
            <a:ext cx="3017617" cy="2263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30" y="2098994"/>
            <a:ext cx="3257755" cy="2443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27" y="3341347"/>
            <a:ext cx="3383572" cy="2537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93182" y="4846912"/>
            <a:ext cx="8585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Что такое цветок? </a:t>
            </a:r>
            <a:br>
              <a:rPr lang="ru-RU" sz="2400" b="1" dirty="0" smtClean="0">
                <a:latin typeface="Segoe Script" panose="030B0504020000000003" pitchFamily="66" charset="0"/>
              </a:rPr>
            </a:br>
            <a:r>
              <a:rPr lang="ru-RU" sz="2400" b="1" dirty="0" smtClean="0">
                <a:latin typeface="Segoe Script" panose="030B0504020000000003" pitchFamily="66" charset="0"/>
              </a:rPr>
              <a:t>Зачем нужен цветок растению?</a:t>
            </a:r>
          </a:p>
          <a:p>
            <a:r>
              <a:rPr lang="ru-RU" sz="2400" b="1" dirty="0" smtClean="0">
                <a:latin typeface="Segoe Script" panose="030B0504020000000003" pitchFamily="66" charset="0"/>
              </a:rPr>
              <a:t>Как устроен любой цветок?</a:t>
            </a:r>
          </a:p>
          <a:p>
            <a:r>
              <a:rPr lang="ru-RU" sz="2400" b="1" dirty="0" smtClean="0">
                <a:latin typeface="Segoe Script" panose="030B0504020000000003" pitchFamily="66" charset="0"/>
              </a:rPr>
              <a:t>Что обязательно есть в любом цветке? 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10508" y="353295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7528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01457" y="599516"/>
            <a:ext cx="7684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r>
              <a:rPr lang="ru-RU" sz="36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smtClean="0">
                <a:latin typeface="Segoe Script" panose="030B0504020000000003" pitchFamily="66" charset="0"/>
              </a:rPr>
              <a:t>Общая схема строения цветка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6873" y="1641596"/>
            <a:ext cx="61577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Цветок – орган размножения цветкового растения.</a:t>
            </a:r>
          </a:p>
          <a:p>
            <a:endParaRPr lang="ru-RU" sz="2400" b="1" dirty="0">
              <a:latin typeface="Segoe Script" panose="030B0504020000000003" pitchFamily="66" charset="0"/>
            </a:endParaRPr>
          </a:p>
          <a:p>
            <a:r>
              <a:rPr lang="ru-RU" sz="2400" b="1" dirty="0" smtClean="0">
                <a:latin typeface="Segoe Script" panose="030B0504020000000003" pitchFamily="66" charset="0"/>
              </a:rPr>
              <a:t>На рис. Представлен цветок яблони в разрезе.</a:t>
            </a:r>
          </a:p>
          <a:p>
            <a:endParaRPr lang="ru-RU" sz="2400" b="1" dirty="0">
              <a:latin typeface="Segoe Script" panose="030B0504020000000003" pitchFamily="66" charset="0"/>
            </a:endParaRPr>
          </a:p>
          <a:p>
            <a:r>
              <a:rPr lang="ru-RU" sz="2400" b="1" dirty="0" smtClean="0">
                <a:latin typeface="Segoe Script" panose="030B0504020000000003" pitchFamily="66" charset="0"/>
              </a:rPr>
              <a:t>Зарисуйте и подпишите следующие части цветка:</a:t>
            </a:r>
          </a:p>
          <a:p>
            <a:endParaRPr lang="ru-RU" b="1" dirty="0" smtClean="0">
              <a:latin typeface="Segoe Script" panose="030B0504020000000003" pitchFamily="66" charset="0"/>
            </a:endParaRPr>
          </a:p>
          <a:p>
            <a:pPr marL="457200" indent="-457200">
              <a:buAutoNum type="arabicPeriod"/>
            </a:pPr>
            <a:r>
              <a:rPr lang="ru-RU" b="1" dirty="0" smtClean="0">
                <a:latin typeface="Segoe Script" panose="030B0504020000000003" pitchFamily="66" charset="0"/>
              </a:rPr>
              <a:t>Цветоножка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atin typeface="Segoe Script" panose="030B0504020000000003" pitchFamily="66" charset="0"/>
              </a:rPr>
              <a:t>Цветоложе</a:t>
            </a:r>
          </a:p>
          <a:p>
            <a:r>
              <a:rPr lang="ru-RU" b="1" dirty="0" smtClean="0">
                <a:latin typeface="Segoe Script" panose="030B0504020000000003" pitchFamily="66" charset="0"/>
              </a:rPr>
              <a:t>3. Пестик (завязь, </a:t>
            </a:r>
            <a:r>
              <a:rPr lang="ru-RU" b="1" dirty="0" err="1" smtClean="0">
                <a:latin typeface="Segoe Script" panose="030B0504020000000003" pitchFamily="66" charset="0"/>
              </a:rPr>
              <a:t>стольбик</a:t>
            </a:r>
            <a:r>
              <a:rPr lang="ru-RU" b="1" dirty="0" smtClean="0">
                <a:latin typeface="Segoe Script" panose="030B0504020000000003" pitchFamily="66" charset="0"/>
              </a:rPr>
              <a:t>, рыльце)</a:t>
            </a:r>
          </a:p>
          <a:p>
            <a:r>
              <a:rPr lang="ru-RU" b="1" dirty="0" smtClean="0">
                <a:latin typeface="Segoe Script" panose="030B0504020000000003" pitchFamily="66" charset="0"/>
              </a:rPr>
              <a:t>4. Прилистники</a:t>
            </a:r>
          </a:p>
          <a:p>
            <a:r>
              <a:rPr lang="ru-RU" b="1" dirty="0" smtClean="0">
                <a:latin typeface="Segoe Script" panose="030B0504020000000003" pitchFamily="66" charset="0"/>
              </a:rPr>
              <a:t>5. Лепестки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14" y="2041035"/>
            <a:ext cx="4060275" cy="39101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6514" y="6165911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Segoe Script" panose="030B0504020000000003" pitchFamily="66" charset="0"/>
              </a:rPr>
              <a:t>6. Тычинки </a:t>
            </a:r>
            <a:r>
              <a:rPr lang="ru-RU" b="1" dirty="0" smtClean="0">
                <a:latin typeface="Segoe Script" panose="030B0504020000000003" pitchFamily="66" charset="0"/>
              </a:rPr>
              <a:t>(пыльник, нить)</a:t>
            </a:r>
            <a:endParaRPr lang="ru-RU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96243" y="289421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3899" y="11176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505218" y="415691"/>
            <a:ext cx="9916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r>
              <a:rPr lang="ru-RU" sz="36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r>
              <a:rPr lang="ru-RU" sz="3600" b="1" dirty="0" smtClean="0">
                <a:latin typeface="Segoe Script" panose="030B0504020000000003" pitchFamily="66" charset="0"/>
              </a:rPr>
              <a:t>1.</a:t>
            </a:r>
            <a:r>
              <a:rPr lang="ru-RU" sz="36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 smtClean="0">
                <a:latin typeface="Segoe Script" panose="030B0504020000000003" pitchFamily="66" charset="0"/>
              </a:rPr>
              <a:t>Почему </a:t>
            </a:r>
            <a:r>
              <a:rPr lang="ru-RU" sz="2800" b="1" dirty="0">
                <a:latin typeface="Segoe Script" panose="030B0504020000000003" pitchFamily="66" charset="0"/>
              </a:rPr>
              <a:t>покрытосеменные ?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587486" y="1353074"/>
            <a:ext cx="8148622" cy="3329066"/>
            <a:chOff x="2450447" y="1331769"/>
            <a:chExt cx="7699695" cy="332906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11" y="1361247"/>
              <a:ext cx="2404110" cy="32054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943" y="1338515"/>
              <a:ext cx="2491740" cy="33223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447" y="1331769"/>
              <a:ext cx="2418495" cy="32246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722" y="1331769"/>
              <a:ext cx="2455420" cy="32738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740186" y="4802020"/>
            <a:ext cx="10219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Чем же покрыто семя ? </a:t>
            </a:r>
            <a:br>
              <a:rPr lang="ru-RU" sz="2400" b="1" dirty="0" smtClean="0">
                <a:latin typeface="Segoe Script" panose="030B0504020000000003" pitchFamily="66" charset="0"/>
              </a:rPr>
            </a:br>
            <a:r>
              <a:rPr lang="ru-RU" sz="2400" b="1" dirty="0" smtClean="0">
                <a:latin typeface="Segoe Script" panose="030B0504020000000003" pitchFamily="66" charset="0"/>
              </a:rPr>
              <a:t>Зачем нужны оболочки семени ?</a:t>
            </a:r>
          </a:p>
          <a:p>
            <a:r>
              <a:rPr lang="ru-RU" sz="2400" b="1" dirty="0" smtClean="0">
                <a:latin typeface="Segoe Script" panose="030B0504020000000003" pitchFamily="66" charset="0"/>
              </a:rPr>
              <a:t>Какие оболочки семени бывают ?</a:t>
            </a:r>
          </a:p>
          <a:p>
            <a:r>
              <a:rPr lang="ru-RU" sz="2400" b="1" dirty="0" smtClean="0">
                <a:latin typeface="Segoe Script" panose="030B0504020000000003" pitchFamily="66" charset="0"/>
              </a:rPr>
              <a:t>Как можно назвать ещё покрытосеменные растения?</a:t>
            </a:r>
          </a:p>
        </p:txBody>
      </p:sp>
    </p:spTree>
    <p:extLst>
      <p:ext uri="{BB962C8B-B14F-4D97-AF65-F5344CB8AC3E}">
        <p14:creationId xmlns:p14="http://schemas.microsoft.com/office/powerpoint/2010/main" val="29937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66343" y="243254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3899" y="12192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332498" y="820122"/>
            <a:ext cx="935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2. Почему </a:t>
            </a:r>
            <a:r>
              <a:rPr lang="ru-RU" sz="2800" b="1" dirty="0">
                <a:latin typeface="Segoe Script" panose="030B0504020000000003" pitchFamily="66" charset="0"/>
              </a:rPr>
              <a:t>однодольные? Почему двудольные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1698" y="1187677"/>
            <a:ext cx="1012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 </a:t>
            </a:r>
            <a:r>
              <a:rPr lang="ru-RU" sz="2400" b="1" dirty="0">
                <a:latin typeface="Segoe Script" panose="030B0504020000000003" pitchFamily="66" charset="0"/>
              </a:rPr>
              <a:t>План строения однодольных и двудольных растений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1010050" y="2111007"/>
          <a:ext cx="10874478" cy="447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413">
                  <a:extLst>
                    <a:ext uri="{9D8B030D-6E8A-4147-A177-3AD203B41FA5}">
                      <a16:colId xmlns:a16="http://schemas.microsoft.com/office/drawing/2014/main" val="2038349956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2040297452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3696265903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668081675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1008720985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1550625300"/>
                    </a:ext>
                  </a:extLst>
                </a:gridCol>
              </a:tblGrid>
              <a:tr h="581393"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Корень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Жизн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. форма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Жилкование листа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Цветок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Семя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52226"/>
                  </a:ext>
                </a:extLst>
              </a:tr>
              <a:tr h="193533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Однодольные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Травы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95918"/>
                  </a:ext>
                </a:extLst>
              </a:tr>
              <a:tr h="190365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Двудольные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Все жизненные формы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74680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659" y="4835257"/>
            <a:ext cx="1583810" cy="15004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659" y="2878672"/>
            <a:ext cx="1583810" cy="17022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507" y="4835257"/>
            <a:ext cx="1429612" cy="14584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891" y="2977893"/>
            <a:ext cx="1456708" cy="15302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0240" y="4835257"/>
            <a:ext cx="1625490" cy="15004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0239" y="2902164"/>
            <a:ext cx="1579997" cy="16936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5270" y="4835258"/>
            <a:ext cx="1131930" cy="15004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5521" y="2902164"/>
            <a:ext cx="1373599" cy="164068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083166" y="436203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Segoe Script" panose="030B0504020000000003" pitchFamily="66" charset="0"/>
              </a:rPr>
              <a:t>1 семядоля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82364" y="6270817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Segoe Script" panose="030B0504020000000003" pitchFamily="66" charset="0"/>
              </a:rPr>
              <a:t>2 семядоли</a:t>
            </a:r>
            <a:endParaRPr lang="ru-RU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96243" y="289421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3899" y="11176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381760" y="643364"/>
            <a:ext cx="104851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</a:t>
            </a:r>
            <a:r>
              <a:rPr lang="ru-RU" sz="36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r>
              <a:rPr lang="ru-RU" sz="3600" b="1" dirty="0" smtClean="0">
                <a:latin typeface="Segoe Script" panose="030B0504020000000003" pitchFamily="66" charset="0"/>
              </a:rPr>
              <a:t>3.</a:t>
            </a:r>
            <a:r>
              <a:rPr lang="ru-RU" sz="36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r>
              <a:rPr lang="ru-RU" sz="2800" b="1" dirty="0">
                <a:latin typeface="Segoe Script" panose="030B0504020000000003" pitchFamily="66" charset="0"/>
              </a:rPr>
              <a:t>А есть ли какие-то «</a:t>
            </a:r>
            <a:r>
              <a:rPr lang="ru-RU" sz="2800" b="1" dirty="0" err="1">
                <a:latin typeface="Segoe Script" panose="030B0504020000000003" pitchFamily="66" charset="0"/>
              </a:rPr>
              <a:t>многодольные</a:t>
            </a:r>
            <a:r>
              <a:rPr lang="ru-RU" sz="2800" b="1" dirty="0">
                <a:latin typeface="Segoe Script" panose="030B0504020000000003" pitchFamily="66" charset="0"/>
              </a:rPr>
              <a:t>» ? </a:t>
            </a:r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>
                <a:latin typeface="Segoe Script" panose="030B0504020000000003" pitchFamily="66" charset="0"/>
              </a:rPr>
              <a:t> </a:t>
            </a:r>
            <a:r>
              <a:rPr lang="ru-RU" sz="2800" b="1" dirty="0" smtClean="0">
                <a:latin typeface="Segoe Script" panose="030B0504020000000003" pitchFamily="66" charset="0"/>
              </a:rPr>
              <a:t>       Кто </a:t>
            </a:r>
            <a:r>
              <a:rPr lang="ru-RU" sz="2800" b="1" dirty="0">
                <a:latin typeface="Segoe Script" panose="030B0504020000000003" pitchFamily="66" charset="0"/>
              </a:rPr>
              <a:t>они ? </a:t>
            </a:r>
            <a:r>
              <a:rPr lang="ru-RU" sz="2800" b="1" dirty="0">
                <a:latin typeface="SB Sans Display"/>
              </a:rPr>
              <a:t>⃰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0186" y="4802020"/>
            <a:ext cx="10219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30B0504020000000003" pitchFamily="66" charset="0"/>
              </a:rPr>
              <a:t>Голосемянные растения.</a:t>
            </a:r>
            <a:br>
              <a:rPr lang="ru-RU" sz="2400" b="1" dirty="0" smtClean="0">
                <a:latin typeface="Segoe Script" panose="030B0504020000000003" pitchFamily="66" charset="0"/>
              </a:rPr>
            </a:br>
            <a:r>
              <a:rPr lang="ru-RU" sz="2400" b="1" dirty="0" smtClean="0">
                <a:latin typeface="Segoe Script" panose="030B0504020000000003" pitchFamily="66" charset="0"/>
              </a:rPr>
              <a:t>Привычные для нас ели, сосны, кедры, кипарисы, туи и т.д. </a:t>
            </a:r>
            <a:br>
              <a:rPr lang="ru-RU" sz="2400" b="1" dirty="0" smtClean="0">
                <a:latin typeface="Segoe Script" panose="030B0504020000000003" pitchFamily="66" charset="0"/>
              </a:rPr>
            </a:br>
            <a:r>
              <a:rPr lang="ru-RU" sz="2400" b="1" dirty="0" smtClean="0">
                <a:latin typeface="Segoe Script" panose="030B0504020000000003" pitchFamily="66" charset="0"/>
              </a:rPr>
              <a:t>Почему они голосеменные, если орешки имеют оболочку?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43" y="2045270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75" y="1988037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18" y="1988037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20" y="2063759"/>
            <a:ext cx="3241992" cy="2431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8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5278" y="4817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047" y="748681"/>
            <a:ext cx="623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Вопросы для домашней работы </a:t>
            </a:r>
            <a:endParaRPr lang="ru-RU" sz="32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4669" y="-78658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95356" y="570257"/>
            <a:ext cx="1166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5357" y="1366618"/>
            <a:ext cx="9523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5. Подпиши на схеме строения однодольных и двудольных</a:t>
            </a:r>
            <a:br>
              <a:rPr lang="ru-RU" sz="2000" b="1" dirty="0" smtClean="0">
                <a:latin typeface="Segoe Script" panose="030B0504020000000003" pitchFamily="66" charset="0"/>
              </a:rPr>
            </a:br>
            <a:r>
              <a:rPr lang="ru-RU" sz="2000" b="1" dirty="0" smtClean="0">
                <a:latin typeface="Segoe Script" panose="030B0504020000000003" pitchFamily="66" charset="0"/>
              </a:rPr>
              <a:t>   растений названия частей организма </a:t>
            </a: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6. Заполни таблицу сравнения однодольных и двудольных </a:t>
            </a:r>
            <a:br>
              <a:rPr lang="ru-RU" sz="2000" b="1" dirty="0" smtClean="0">
                <a:latin typeface="Segoe Script" panose="030B0504020000000003" pitchFamily="66" charset="0"/>
              </a:rPr>
            </a:br>
            <a:r>
              <a:rPr lang="ru-RU" sz="2000" b="1" dirty="0" smtClean="0">
                <a:latin typeface="Segoe Script" panose="030B0504020000000003" pitchFamily="66" charset="0"/>
              </a:rPr>
              <a:t>   растений по признакам частей тела растения. 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47678" y="3597571"/>
          <a:ext cx="10874478" cy="251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413">
                  <a:extLst>
                    <a:ext uri="{9D8B030D-6E8A-4147-A177-3AD203B41FA5}">
                      <a16:colId xmlns:a16="http://schemas.microsoft.com/office/drawing/2014/main" val="2038349956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2040297452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3696265903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668081675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1008720985"/>
                    </a:ext>
                  </a:extLst>
                </a:gridCol>
                <a:gridCol w="1812413">
                  <a:extLst>
                    <a:ext uri="{9D8B030D-6E8A-4147-A177-3AD203B41FA5}">
                      <a16:colId xmlns:a16="http://schemas.microsoft.com/office/drawing/2014/main" val="1550625300"/>
                    </a:ext>
                  </a:extLst>
                </a:gridCol>
              </a:tblGrid>
              <a:tr h="681281"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Корень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Жизненная форма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Жилкование листа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Запасающие вещества семени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Семя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52226"/>
                  </a:ext>
                </a:extLst>
              </a:tr>
              <a:tr h="68128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Однодольные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Мочковатый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травы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Дуговое или линейное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эндосперм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Одна доля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95918"/>
                  </a:ext>
                </a:extLst>
              </a:tr>
              <a:tr h="68128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Двудольные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Стержневой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Все жизненные формы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Сетчатое или перистое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В семядолях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Две семядоли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74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3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32258" y="237848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2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213" y="1058866"/>
            <a:ext cx="8461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Нарисуйте схему строения однодольных </a:t>
            </a:r>
            <a:r>
              <a:rPr lang="ru-RU" sz="2000" b="1" dirty="0">
                <a:latin typeface="Segoe Script" panose="030B0504020000000003" pitchFamily="66" charset="0"/>
              </a:rPr>
              <a:t>и двудольных</a:t>
            </a:r>
            <a:br>
              <a:rPr lang="ru-RU" sz="2000" b="1" dirty="0">
                <a:latin typeface="Segoe Script" panose="030B0504020000000003" pitchFamily="66" charset="0"/>
              </a:rPr>
            </a:br>
            <a:r>
              <a:rPr lang="ru-RU" sz="2000" b="1" dirty="0" smtClean="0">
                <a:latin typeface="Segoe Script" panose="030B0504020000000003" pitchFamily="66" charset="0"/>
              </a:rPr>
              <a:t>растений, взяв за основу рисунки (см. ниже). </a:t>
            </a:r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/>
            </a:r>
            <a:br>
              <a:rPr lang="ru-RU" sz="2000" b="1" dirty="0" smtClean="0">
                <a:latin typeface="Segoe Script" panose="030B0504020000000003" pitchFamily="66" charset="0"/>
              </a:rPr>
            </a:br>
            <a:r>
              <a:rPr lang="ru-RU" sz="2000" b="1" dirty="0" smtClean="0">
                <a:latin typeface="Segoe Script" panose="030B0504020000000003" pitchFamily="66" charset="0"/>
              </a:rPr>
              <a:t>Подпишите </a:t>
            </a:r>
            <a:r>
              <a:rPr lang="ru-RU" sz="2000" b="1" dirty="0">
                <a:latin typeface="Segoe Script" panose="030B0504020000000003" pitchFamily="66" charset="0"/>
              </a:rPr>
              <a:t>названия частей </a:t>
            </a:r>
            <a:r>
              <a:rPr lang="ru-RU" sz="2000" b="1" dirty="0" smtClean="0">
                <a:latin typeface="Segoe Script" panose="030B0504020000000003" pitchFamily="66" charset="0"/>
              </a:rPr>
              <a:t>организма. </a:t>
            </a:r>
            <a:endParaRPr lang="ru-RU" sz="32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5537" y="-24965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97626" y="438521"/>
            <a:ext cx="1166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t="2151" r="66815" b="27598"/>
          <a:stretch/>
        </p:blipFill>
        <p:spPr>
          <a:xfrm>
            <a:off x="2630153" y="2792240"/>
            <a:ext cx="1135601" cy="38358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10582" b="15096"/>
          <a:stretch/>
        </p:blipFill>
        <p:spPr>
          <a:xfrm>
            <a:off x="4065345" y="2792240"/>
            <a:ext cx="2585302" cy="3841379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149371" y="2784481"/>
            <a:ext cx="2683623" cy="3835830"/>
            <a:chOff x="7984378" y="2792240"/>
            <a:chExt cx="2683623" cy="383583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378" y="2792240"/>
              <a:ext cx="2683622" cy="383583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993626" y="3411794"/>
              <a:ext cx="776748" cy="1120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930581" y="3018504"/>
              <a:ext cx="737420" cy="1691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993626" y="5507193"/>
              <a:ext cx="1160206" cy="1120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576620" y="5388077"/>
              <a:ext cx="1091380" cy="12399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r="68701" b="9104"/>
          <a:stretch/>
        </p:blipFill>
        <p:spPr>
          <a:xfrm>
            <a:off x="7026416" y="2784481"/>
            <a:ext cx="747186" cy="38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Широкоэкранный</PresentationFormat>
  <Paragraphs>118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SB Sans Display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Рязанов</dc:creator>
  <cp:lastModifiedBy>Иван Рязанов</cp:lastModifiedBy>
  <cp:revision>1</cp:revision>
  <dcterms:created xsi:type="dcterms:W3CDTF">2025-07-13T15:59:38Z</dcterms:created>
  <dcterms:modified xsi:type="dcterms:W3CDTF">2025-07-13T15:59:54Z</dcterms:modified>
</cp:coreProperties>
</file>