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0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2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7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8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6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4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DA99-1CFC-4C82-AD2F-21EA0FDD8CFD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05DB-C539-4594-A579-806EA849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322" cy="685800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8" name="TextBox 7"/>
          <p:cNvSpPr txBox="1"/>
          <p:nvPr/>
        </p:nvSpPr>
        <p:spPr>
          <a:xfrm>
            <a:off x="9655278" y="4817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3425" y="835725"/>
            <a:ext cx="6694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Растения </a:t>
            </a:r>
          </a:p>
          <a:p>
            <a:r>
              <a:rPr lang="ru-RU" sz="4000" b="1" dirty="0" smtClean="0">
                <a:latin typeface="Segoe Script" panose="030B0504020000000003" pitchFamily="66" charset="0"/>
              </a:rPr>
              <a:t>как живой организм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425" y="2325176"/>
            <a:ext cx="7932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Вопросы на урок: </a:t>
            </a: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0. Давайте знакомиться.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Какими свойствами обладает любой живой организм?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Смысл каждого свойства или как понять суть.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Среда для жизни – как она есть.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Жизненные формы и условия произрастания.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Такие разные…есть ли что общее?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Домашнее задание 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endParaRPr lang="ru-RU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4601" y="2155213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20749" y="162020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376" y="724599"/>
            <a:ext cx="940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Связи растения с окружающим миром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3123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143248" y="2207104"/>
          <a:ext cx="9324080" cy="416373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50560">
                  <a:extLst>
                    <a:ext uri="{9D8B030D-6E8A-4147-A177-3AD203B41FA5}">
                      <a16:colId xmlns:a16="http://schemas.microsoft.com/office/drawing/2014/main" val="2053615986"/>
                    </a:ext>
                  </a:extLst>
                </a:gridCol>
                <a:gridCol w="1237338">
                  <a:extLst>
                    <a:ext uri="{9D8B030D-6E8A-4147-A177-3AD203B41FA5}">
                      <a16:colId xmlns:a16="http://schemas.microsoft.com/office/drawing/2014/main" val="1809283090"/>
                    </a:ext>
                  </a:extLst>
                </a:gridCol>
                <a:gridCol w="1402708">
                  <a:extLst>
                    <a:ext uri="{9D8B030D-6E8A-4147-A177-3AD203B41FA5}">
                      <a16:colId xmlns:a16="http://schemas.microsoft.com/office/drawing/2014/main" val="2918085751"/>
                    </a:ext>
                  </a:extLst>
                </a:gridCol>
                <a:gridCol w="1235953">
                  <a:extLst>
                    <a:ext uri="{9D8B030D-6E8A-4147-A177-3AD203B41FA5}">
                      <a16:colId xmlns:a16="http://schemas.microsoft.com/office/drawing/2014/main" val="276398659"/>
                    </a:ext>
                  </a:extLst>
                </a:gridCol>
                <a:gridCol w="1412519">
                  <a:extLst>
                    <a:ext uri="{9D8B030D-6E8A-4147-A177-3AD203B41FA5}">
                      <a16:colId xmlns:a16="http://schemas.microsoft.com/office/drawing/2014/main" val="763541906"/>
                    </a:ext>
                  </a:extLst>
                </a:gridCol>
                <a:gridCol w="1285002">
                  <a:extLst>
                    <a:ext uri="{9D8B030D-6E8A-4147-A177-3AD203B41FA5}">
                      <a16:colId xmlns:a16="http://schemas.microsoft.com/office/drawing/2014/main" val="2478811369"/>
                    </a:ext>
                  </a:extLst>
                </a:gridCol>
              </a:tblGrid>
              <a:tr h="37048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Функции растения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Части цветковых растений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98113"/>
                  </a:ext>
                </a:extLst>
              </a:tr>
              <a:tr h="3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корень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стебель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лист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цветок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плод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35075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Питание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90422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Дыхание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99582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Движение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24815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Выделение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76564"/>
                  </a:ext>
                </a:extLst>
              </a:tr>
              <a:tr h="409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Запасание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3401"/>
                  </a:ext>
                </a:extLst>
              </a:tr>
              <a:tr h="420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Распространение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46155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Проведение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23011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Размножение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00695"/>
                  </a:ext>
                </a:extLst>
              </a:tr>
              <a:tr h="37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027537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690964" y="651059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248" y="1352137"/>
            <a:ext cx="932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Script" panose="030B0504020000000003" pitchFamily="66" charset="0"/>
              </a:rPr>
              <a:t>5. Поставьте «+» в ячейке, если считаете, что данная часть</a:t>
            </a:r>
            <a:br>
              <a:rPr lang="ru-RU" b="1" dirty="0" smtClean="0">
                <a:latin typeface="Segoe Script" panose="030B0504020000000003" pitchFamily="66" charset="0"/>
              </a:rPr>
            </a:br>
            <a:r>
              <a:rPr lang="ru-RU" b="1" dirty="0" smtClean="0">
                <a:latin typeface="Segoe Script" panose="030B0504020000000003" pitchFamily="66" charset="0"/>
              </a:rPr>
              <a:t>   растения участвует в выполнении предлагаемой функции.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3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87539" y="126647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3202" y="704093"/>
            <a:ext cx="897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0. Знакомство и правила нашей работы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1642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52" name="TextBox 51"/>
          <p:cNvSpPr txBox="1"/>
          <p:nvPr/>
        </p:nvSpPr>
        <p:spPr>
          <a:xfrm>
            <a:off x="1956619" y="1361329"/>
            <a:ext cx="99994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Не ошибается тот, кто ничего не делает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Что бы понимать, нужно задавать вопросы и искать ответы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Тетрадь  - рабочее пространство. Здесь можно зачёркивать, переделывать, но не заклеивать или стирать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Не понял на уроке – напиши вопрос в тетради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Мы изучаем живую природу. Наблюдай, фотографируй, ставь опыты и записывай наблюдения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Подоконник – наша опытная станция. Посади, вырасти, собери урожай. 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Всё, что изучаем – проверяем на практике.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33640" y="208817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2858" y="833421"/>
            <a:ext cx="10128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Segoe Script" panose="030B0504020000000003" pitchFamily="66" charset="0"/>
              </a:rPr>
              <a:t>Какими свойствами обладает любой живой организм? 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latin typeface="Segoe Script" panose="030B0504020000000003" pitchFamily="66" charset="0"/>
              </a:rPr>
              <a:t>Как понять суть или значение свойства?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1309" y="292099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14048" y="2215990"/>
          <a:ext cx="10025173" cy="447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668">
                  <a:extLst>
                    <a:ext uri="{9D8B030D-6E8A-4147-A177-3AD203B41FA5}">
                      <a16:colId xmlns:a16="http://schemas.microsoft.com/office/drawing/2014/main" val="2459784571"/>
                    </a:ext>
                  </a:extLst>
                </a:gridCol>
                <a:gridCol w="6036198">
                  <a:extLst>
                    <a:ext uri="{9D8B030D-6E8A-4147-A177-3AD203B41FA5}">
                      <a16:colId xmlns:a16="http://schemas.microsoft.com/office/drawing/2014/main" val="658172289"/>
                    </a:ext>
                  </a:extLst>
                </a:gridCol>
                <a:gridCol w="1734307">
                  <a:extLst>
                    <a:ext uri="{9D8B030D-6E8A-4147-A177-3AD203B41FA5}">
                      <a16:colId xmlns:a16="http://schemas.microsoft.com/office/drawing/2014/main" val="1270005427"/>
                    </a:ext>
                  </a:extLst>
                </a:gridCol>
              </a:tblGrid>
              <a:tr h="5553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Название свойства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Описание свойства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Суть свойства в схеме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581916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Рост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Изменяется в размерах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908890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Развитие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Изменяется по свойствам от рождения до смерти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37084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Питание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Поглощает в себя вещества и энергию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02373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Дыхание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Разрушает вещества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 для получения энергии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608023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Размножение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Продолжается в потомках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811461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Выделение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Выпускает из себя ненужные вещества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535619"/>
                  </a:ext>
                </a:extLst>
              </a:tr>
              <a:tr h="5593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Движение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Изменяет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</a:rPr>
                        <a:t> своё положение за счёт внутренних процессов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80108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0846546" y="3905250"/>
            <a:ext cx="529375" cy="411836"/>
            <a:chOff x="0" y="0"/>
            <a:chExt cx="646113" cy="4953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1763" y="0"/>
              <a:ext cx="514350" cy="495300"/>
              <a:chOff x="0" y="0"/>
              <a:chExt cx="384810" cy="361950"/>
            </a:xfrm>
          </p:grpSpPr>
          <p:sp>
            <p:nvSpPr>
              <p:cNvPr id="14" name="Овал 13"/>
              <p:cNvSpPr/>
              <p:nvPr/>
            </p:nvSpPr>
            <p:spPr>
              <a:xfrm flipH="1">
                <a:off x="0" y="0"/>
                <a:ext cx="384810" cy="3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63500" y="82550"/>
                <a:ext cx="244475" cy="193675"/>
                <a:chOff x="0" y="0"/>
                <a:chExt cx="397037" cy="371621"/>
              </a:xfrm>
              <a:solidFill>
                <a:schemeClr val="bg1"/>
              </a:solidFill>
            </p:grpSpPr>
            <p:sp>
              <p:nvSpPr>
                <p:cNvPr id="16" name="Выгнутая вверх стрелка 15"/>
                <p:cNvSpPr/>
                <p:nvPr/>
              </p:nvSpPr>
              <p:spPr>
                <a:xfrm>
                  <a:off x="6350" y="0"/>
                  <a:ext cx="390687" cy="184150"/>
                </a:xfrm>
                <a:prstGeom prst="curvedDown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Выгнутая вверх стрелка 16"/>
                <p:cNvSpPr/>
                <p:nvPr/>
              </p:nvSpPr>
              <p:spPr>
                <a:xfrm rot="10986002">
                  <a:off x="0" y="190500"/>
                  <a:ext cx="392494" cy="181121"/>
                </a:xfrm>
                <a:prstGeom prst="curvedDown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Стрелка вниз 12"/>
            <p:cNvSpPr/>
            <p:nvPr/>
          </p:nvSpPr>
          <p:spPr>
            <a:xfrm rot="16200000">
              <a:off x="42863" y="57150"/>
              <a:ext cx="273050" cy="35877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736826" y="4451343"/>
            <a:ext cx="632204" cy="412340"/>
            <a:chOff x="0" y="0"/>
            <a:chExt cx="773270" cy="4953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27157" y="0"/>
              <a:ext cx="646113" cy="495300"/>
              <a:chOff x="0" y="0"/>
              <a:chExt cx="646113" cy="495300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31763" y="0"/>
                <a:ext cx="514350" cy="495300"/>
                <a:chOff x="0" y="0"/>
                <a:chExt cx="384810" cy="361950"/>
              </a:xfrm>
            </p:grpSpPr>
            <p:sp>
              <p:nvSpPr>
                <p:cNvPr id="30" name="Овал 29"/>
                <p:cNvSpPr/>
                <p:nvPr/>
              </p:nvSpPr>
              <p:spPr>
                <a:xfrm flipH="1">
                  <a:off x="0" y="0"/>
                  <a:ext cx="384810" cy="3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63500" y="82550"/>
                  <a:ext cx="244475" cy="193675"/>
                  <a:chOff x="0" y="0"/>
                  <a:chExt cx="397037" cy="371621"/>
                </a:xfrm>
                <a:solidFill>
                  <a:schemeClr val="bg1"/>
                </a:solidFill>
              </p:grpSpPr>
              <p:sp>
                <p:nvSpPr>
                  <p:cNvPr id="32" name="Выгнутая вверх стрелка 31"/>
                  <p:cNvSpPr/>
                  <p:nvPr/>
                </p:nvSpPr>
                <p:spPr>
                  <a:xfrm>
                    <a:off x="6350" y="0"/>
                    <a:ext cx="390687" cy="184150"/>
                  </a:xfrm>
                  <a:prstGeom prst="curvedDown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3" name="Выгнутая вверх стрелка 32"/>
                  <p:cNvSpPr/>
                  <p:nvPr/>
                </p:nvSpPr>
                <p:spPr>
                  <a:xfrm rot="10986002">
                    <a:off x="0" y="190500"/>
                    <a:ext cx="392494" cy="181121"/>
                  </a:xfrm>
                  <a:prstGeom prst="curvedDown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" name="Стрелка вниз 28"/>
              <p:cNvSpPr/>
              <p:nvPr/>
            </p:nvSpPr>
            <p:spPr>
              <a:xfrm rot="16200000">
                <a:off x="42863" y="57150"/>
                <a:ext cx="273050" cy="35877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7" name="Стрелка вниз 26"/>
            <p:cNvSpPr/>
            <p:nvPr/>
          </p:nvSpPr>
          <p:spPr>
            <a:xfrm rot="5400000">
              <a:off x="92345" y="99795"/>
              <a:ext cx="94930" cy="27961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664958" y="2797854"/>
            <a:ext cx="938306" cy="420710"/>
            <a:chOff x="0" y="0"/>
            <a:chExt cx="1308112" cy="546100"/>
          </a:xfrm>
        </p:grpSpPr>
        <p:sp>
          <p:nvSpPr>
            <p:cNvPr id="35" name="Блок-схема: узел 34"/>
            <p:cNvSpPr/>
            <p:nvPr/>
          </p:nvSpPr>
          <p:spPr>
            <a:xfrm>
              <a:off x="0" y="133350"/>
              <a:ext cx="336550" cy="2921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Стрелка вниз 35"/>
            <p:cNvSpPr/>
            <p:nvPr/>
          </p:nvSpPr>
          <p:spPr>
            <a:xfrm rot="16200000">
              <a:off x="393700" y="152400"/>
              <a:ext cx="266700" cy="2413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717550" y="0"/>
              <a:ext cx="590562" cy="5461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664958" y="3430098"/>
            <a:ext cx="921221" cy="291002"/>
            <a:chOff x="0" y="0"/>
            <a:chExt cx="1066800" cy="292100"/>
          </a:xfrm>
        </p:grpSpPr>
        <p:sp>
          <p:nvSpPr>
            <p:cNvPr id="39" name="Блок-схема: узел 38"/>
            <p:cNvSpPr/>
            <p:nvPr/>
          </p:nvSpPr>
          <p:spPr>
            <a:xfrm>
              <a:off x="0" y="0"/>
              <a:ext cx="336547" cy="2921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Стрелка вниз 39"/>
            <p:cNvSpPr/>
            <p:nvPr/>
          </p:nvSpPr>
          <p:spPr>
            <a:xfrm rot="16200000">
              <a:off x="393700" y="38100"/>
              <a:ext cx="266698" cy="2413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10-конечная звезда 40"/>
            <p:cNvSpPr/>
            <p:nvPr/>
          </p:nvSpPr>
          <p:spPr>
            <a:xfrm>
              <a:off x="711200" y="0"/>
              <a:ext cx="355600" cy="292100"/>
            </a:xfrm>
            <a:prstGeom prst="star10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766143" y="5010435"/>
            <a:ext cx="726817" cy="449847"/>
            <a:chOff x="0" y="0"/>
            <a:chExt cx="981101" cy="758938"/>
          </a:xfrm>
          <a:solidFill>
            <a:schemeClr val="bg1"/>
          </a:solidFill>
        </p:grpSpPr>
        <p:sp>
          <p:nvSpPr>
            <p:cNvPr id="48" name="Блок-схема: узел 47"/>
            <p:cNvSpPr/>
            <p:nvPr/>
          </p:nvSpPr>
          <p:spPr>
            <a:xfrm>
              <a:off x="0" y="227440"/>
              <a:ext cx="336547" cy="2921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Стрелка вниз 48"/>
            <p:cNvSpPr/>
            <p:nvPr/>
          </p:nvSpPr>
          <p:spPr>
            <a:xfrm rot="16200000">
              <a:off x="392218" y="243685"/>
              <a:ext cx="266065" cy="24130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645186" y="0"/>
              <a:ext cx="335915" cy="34925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 flipV="1">
              <a:off x="626619" y="422388"/>
              <a:ext cx="335915" cy="33655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175865" y="216102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54957" y="221513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304" y="221513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822053" y="596549"/>
            <a:ext cx="7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3. Среда для жизни – как она есть.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91" y="3052638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450" y="1762545"/>
            <a:ext cx="995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Какие среды жизни вы видите на фотографиях? Запишите ответ в формате «номер фотографии» - перечисление сред жизни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450" y="5614913"/>
            <a:ext cx="3227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Фото 1.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Бобровая плотина в чаще леса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91" y="3052638"/>
            <a:ext cx="3149815" cy="239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79391" y="5533225"/>
            <a:ext cx="3227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Фото 2.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Заводь на р. Ока близ села Дединово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32" y="3068733"/>
            <a:ext cx="3222552" cy="241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501943" y="5575412"/>
            <a:ext cx="331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Фото 3.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Неопалимая Купина, Кавказ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28191" y="1145099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86335" y="15644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168" y="2322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603287" y="594613"/>
            <a:ext cx="7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3. Среда для жизни – как она есть.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4404" y="1733323"/>
            <a:ext cx="995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Для ответа на вопрос используйте схематическое изображение среды жизни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72815" y="2702587"/>
            <a:ext cx="97455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</a:rPr>
              <a:t>Водная </a:t>
            </a:r>
            <a:endParaRPr lang="ru-RU" altLang="ru-RU" sz="2400" b="1" dirty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</a:rPr>
              <a:t/>
            </a:r>
            <a:br>
              <a:rPr lang="ru-RU" altLang="ru-RU" sz="2400" b="1" dirty="0" smtClean="0">
                <a:latin typeface="Segoe Script" panose="030B0504020000000003" pitchFamily="66" charset="0"/>
              </a:rPr>
            </a:br>
            <a:endParaRPr lang="ru-RU" altLang="ru-RU" sz="2400" b="1" dirty="0" smtClean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</a:rPr>
              <a:t>Наземно-воздушная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 smtClean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</a:rPr>
              <a:t>Почвенная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 smtClean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 smtClean="0">
              <a:latin typeface="Segoe Script" panose="030B05040200000000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</a:rPr>
              <a:t>Организменная</a:t>
            </a:r>
            <a:endParaRPr lang="ru-RU" altLang="ru-RU" sz="2400" b="1" dirty="0">
              <a:latin typeface="Segoe Script" panose="030B0504020000000003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171767" y="2805548"/>
            <a:ext cx="2290917" cy="588633"/>
            <a:chOff x="0" y="0"/>
            <a:chExt cx="720746" cy="200138"/>
          </a:xfrm>
        </p:grpSpPr>
        <p:sp>
          <p:nvSpPr>
            <p:cNvPr id="19" name="Полилиния 18"/>
            <p:cNvSpPr/>
            <p:nvPr/>
          </p:nvSpPr>
          <p:spPr>
            <a:xfrm>
              <a:off x="0" y="0"/>
              <a:ext cx="720746" cy="200138"/>
            </a:xfrm>
            <a:custGeom>
              <a:avLst/>
              <a:gdLst>
                <a:gd name="connsiteX0" fmla="*/ 0 w 720746"/>
                <a:gd name="connsiteY0" fmla="*/ 29601 h 200138"/>
                <a:gd name="connsiteX1" fmla="*/ 368300 w 720746"/>
                <a:gd name="connsiteY1" fmla="*/ 29601 h 200138"/>
                <a:gd name="connsiteX2" fmla="*/ 444500 w 720746"/>
                <a:gd name="connsiteY2" fmla="*/ 188351 h 200138"/>
                <a:gd name="connsiteX3" fmla="*/ 666750 w 720746"/>
                <a:gd name="connsiteY3" fmla="*/ 169301 h 200138"/>
                <a:gd name="connsiteX4" fmla="*/ 717550 w 720746"/>
                <a:gd name="connsiteY4" fmla="*/ 16901 h 200138"/>
                <a:gd name="connsiteX5" fmla="*/ 711200 w 720746"/>
                <a:gd name="connsiteY5" fmla="*/ 10551 h 2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746" h="200138">
                  <a:moveTo>
                    <a:pt x="0" y="29601"/>
                  </a:moveTo>
                  <a:cubicBezTo>
                    <a:pt x="147108" y="16372"/>
                    <a:pt x="294217" y="3143"/>
                    <a:pt x="368300" y="29601"/>
                  </a:cubicBezTo>
                  <a:cubicBezTo>
                    <a:pt x="442383" y="56059"/>
                    <a:pt x="394758" y="165068"/>
                    <a:pt x="444500" y="188351"/>
                  </a:cubicBezTo>
                  <a:cubicBezTo>
                    <a:pt x="494242" y="211634"/>
                    <a:pt x="621242" y="197876"/>
                    <a:pt x="666750" y="169301"/>
                  </a:cubicBezTo>
                  <a:cubicBezTo>
                    <a:pt x="712258" y="140726"/>
                    <a:pt x="710142" y="43359"/>
                    <a:pt x="717550" y="16901"/>
                  </a:cubicBezTo>
                  <a:cubicBezTo>
                    <a:pt x="724958" y="-9557"/>
                    <a:pt x="718079" y="497"/>
                    <a:pt x="711200" y="1055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06400" y="63500"/>
              <a:ext cx="314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Блок-схема: узел 20"/>
            <p:cNvSpPr/>
            <p:nvPr/>
          </p:nvSpPr>
          <p:spPr>
            <a:xfrm>
              <a:off x="501441" y="75136"/>
              <a:ext cx="91631" cy="983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76967" y="3431322"/>
            <a:ext cx="2290917" cy="958396"/>
            <a:chOff x="0" y="-125721"/>
            <a:chExt cx="720746" cy="325859"/>
          </a:xfrm>
        </p:grpSpPr>
        <p:sp>
          <p:nvSpPr>
            <p:cNvPr id="23" name="Полилиния 22"/>
            <p:cNvSpPr/>
            <p:nvPr/>
          </p:nvSpPr>
          <p:spPr>
            <a:xfrm>
              <a:off x="0" y="0"/>
              <a:ext cx="720746" cy="200138"/>
            </a:xfrm>
            <a:custGeom>
              <a:avLst/>
              <a:gdLst>
                <a:gd name="connsiteX0" fmla="*/ 0 w 720746"/>
                <a:gd name="connsiteY0" fmla="*/ 29601 h 200138"/>
                <a:gd name="connsiteX1" fmla="*/ 368300 w 720746"/>
                <a:gd name="connsiteY1" fmla="*/ 29601 h 200138"/>
                <a:gd name="connsiteX2" fmla="*/ 444500 w 720746"/>
                <a:gd name="connsiteY2" fmla="*/ 188351 h 200138"/>
                <a:gd name="connsiteX3" fmla="*/ 666750 w 720746"/>
                <a:gd name="connsiteY3" fmla="*/ 169301 h 200138"/>
                <a:gd name="connsiteX4" fmla="*/ 717550 w 720746"/>
                <a:gd name="connsiteY4" fmla="*/ 16901 h 200138"/>
                <a:gd name="connsiteX5" fmla="*/ 711200 w 720746"/>
                <a:gd name="connsiteY5" fmla="*/ 10551 h 2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746" h="200138">
                  <a:moveTo>
                    <a:pt x="0" y="29601"/>
                  </a:moveTo>
                  <a:cubicBezTo>
                    <a:pt x="147108" y="16372"/>
                    <a:pt x="294217" y="3143"/>
                    <a:pt x="368300" y="29601"/>
                  </a:cubicBezTo>
                  <a:cubicBezTo>
                    <a:pt x="442383" y="56059"/>
                    <a:pt x="394758" y="165068"/>
                    <a:pt x="444500" y="188351"/>
                  </a:cubicBezTo>
                  <a:cubicBezTo>
                    <a:pt x="494242" y="211634"/>
                    <a:pt x="621242" y="197876"/>
                    <a:pt x="666750" y="169301"/>
                  </a:cubicBezTo>
                  <a:cubicBezTo>
                    <a:pt x="712258" y="140726"/>
                    <a:pt x="710142" y="43359"/>
                    <a:pt x="717550" y="16901"/>
                  </a:cubicBezTo>
                  <a:cubicBezTo>
                    <a:pt x="724958" y="-9557"/>
                    <a:pt x="718079" y="497"/>
                    <a:pt x="711200" y="1055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19094" y="-125721"/>
              <a:ext cx="101232" cy="11163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18065" y="4856904"/>
            <a:ext cx="4381459" cy="1672777"/>
            <a:chOff x="0" y="0"/>
            <a:chExt cx="1378452" cy="568752"/>
          </a:xfrm>
        </p:grpSpPr>
        <p:sp>
          <p:nvSpPr>
            <p:cNvPr id="30" name="Блок-схема: узел 29"/>
            <p:cNvSpPr/>
            <p:nvPr/>
          </p:nvSpPr>
          <p:spPr>
            <a:xfrm>
              <a:off x="1109333" y="287735"/>
              <a:ext cx="269119" cy="28101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0" y="0"/>
              <a:ext cx="720746" cy="200138"/>
            </a:xfrm>
            <a:custGeom>
              <a:avLst/>
              <a:gdLst>
                <a:gd name="connsiteX0" fmla="*/ 0 w 720746"/>
                <a:gd name="connsiteY0" fmla="*/ 29601 h 200138"/>
                <a:gd name="connsiteX1" fmla="*/ 368300 w 720746"/>
                <a:gd name="connsiteY1" fmla="*/ 29601 h 200138"/>
                <a:gd name="connsiteX2" fmla="*/ 444500 w 720746"/>
                <a:gd name="connsiteY2" fmla="*/ 188351 h 200138"/>
                <a:gd name="connsiteX3" fmla="*/ 666750 w 720746"/>
                <a:gd name="connsiteY3" fmla="*/ 169301 h 200138"/>
                <a:gd name="connsiteX4" fmla="*/ 717550 w 720746"/>
                <a:gd name="connsiteY4" fmla="*/ 16901 h 200138"/>
                <a:gd name="connsiteX5" fmla="*/ 711200 w 720746"/>
                <a:gd name="connsiteY5" fmla="*/ 10551 h 2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746" h="200138">
                  <a:moveTo>
                    <a:pt x="0" y="29601"/>
                  </a:moveTo>
                  <a:cubicBezTo>
                    <a:pt x="147108" y="16372"/>
                    <a:pt x="294217" y="3143"/>
                    <a:pt x="368300" y="29601"/>
                  </a:cubicBezTo>
                  <a:cubicBezTo>
                    <a:pt x="442383" y="56059"/>
                    <a:pt x="394758" y="165068"/>
                    <a:pt x="444500" y="188351"/>
                  </a:cubicBezTo>
                  <a:cubicBezTo>
                    <a:pt x="494242" y="211634"/>
                    <a:pt x="621242" y="197876"/>
                    <a:pt x="666750" y="169301"/>
                  </a:cubicBezTo>
                  <a:cubicBezTo>
                    <a:pt x="712258" y="140726"/>
                    <a:pt x="710142" y="43359"/>
                    <a:pt x="717550" y="16901"/>
                  </a:cubicBezTo>
                  <a:cubicBezTo>
                    <a:pt x="724958" y="-9557"/>
                    <a:pt x="718079" y="497"/>
                    <a:pt x="711200" y="1055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148853" y="46881"/>
              <a:ext cx="106571" cy="11668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1190607" y="369899"/>
              <a:ext cx="106571" cy="11668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33655" y="1107553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5278" y="4817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33655" y="1062430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655" y="1394813"/>
            <a:ext cx="98103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Дано </a:t>
            </a:r>
            <a:r>
              <a:rPr lang="ru-RU" sz="2000" b="1" dirty="0">
                <a:latin typeface="Segoe Script" panose="030B0504020000000003" pitchFamily="66" charset="0"/>
              </a:rPr>
              <a:t>перечисление, напишите собственное определение жизненной форме (характеристику), как вы понимаете, не из источников информации (находим форму, наблюдаем, думаем, описываем кратко </a:t>
            </a:r>
            <a:r>
              <a:rPr lang="ru-RU" sz="2000" b="1" dirty="0" smtClean="0">
                <a:latin typeface="Segoe Script" panose="030B0504020000000003" pitchFamily="66" charset="0"/>
              </a:rPr>
              <a:t>суть по схеме строения растения и средам произрастания)</a:t>
            </a:r>
            <a:r>
              <a:rPr lang="ru-RU" sz="2000" b="1" dirty="0" smtClean="0">
                <a:latin typeface="Segoe Script" panose="030B0504020000000003" pitchFamily="66" charset="0"/>
                <a:sym typeface="Symbol" panose="05050102010706020507" pitchFamily="18" charset="2"/>
              </a:rPr>
              <a:t>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Segoe Script" panose="030B0504020000000003" pitchFamily="66" charset="0"/>
              </a:rPr>
              <a:t>Трава</a:t>
            </a:r>
          </a:p>
          <a:p>
            <a:pPr marL="342900" indent="-342900">
              <a:buFontTx/>
              <a:buChar char="-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Segoe Script" panose="030B0504020000000003" pitchFamily="66" charset="0"/>
              </a:rPr>
              <a:t>Лиана</a:t>
            </a:r>
          </a:p>
          <a:p>
            <a:pPr marL="342900" indent="-342900">
              <a:buFontTx/>
              <a:buChar char="-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Segoe Script" panose="030B0504020000000003" pitchFamily="66" charset="0"/>
              </a:rPr>
              <a:t>Кустарник </a:t>
            </a:r>
            <a:r>
              <a:rPr lang="ru-RU" sz="2000" b="1" dirty="0">
                <a:latin typeface="Segoe Script" panose="030B0504020000000003" pitchFamily="66" charset="0"/>
              </a:rPr>
              <a:t>(кустарничек, полукустарник – не суть важно пока</a:t>
            </a:r>
            <a:r>
              <a:rPr lang="ru-RU" sz="2000" b="1" dirty="0" smtClean="0">
                <a:latin typeface="Segoe Script" panose="030B0504020000000003" pitchFamily="66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>
                <a:latin typeface="Segoe Script" panose="030B0504020000000003" pitchFamily="66" charset="0"/>
              </a:rPr>
              <a:t>- </a:t>
            </a:r>
            <a:r>
              <a:rPr lang="ru-RU" sz="2000" b="1" dirty="0" smtClean="0">
                <a:latin typeface="Segoe Script" panose="030B0504020000000003" pitchFamily="66" charset="0"/>
              </a:rPr>
              <a:t>Дерево</a:t>
            </a: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  <a:sym typeface="Symbol" panose="05050102010706020507" pitchFamily="18" charset="2"/>
              </a:rPr>
              <a:t>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  </a:t>
            </a:r>
            <a:r>
              <a:rPr lang="ru-RU" sz="2000" b="1" dirty="0" smtClean="0">
                <a:latin typeface="Segoe Script" panose="030B0504020000000003" pitchFamily="66" charset="0"/>
              </a:rPr>
              <a:t>За месяц опишите 3-4 растения каждой формы.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3655" y="618710"/>
            <a:ext cx="579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</a:rPr>
              <a:t>4. Жизненные формы растений. </a:t>
            </a:r>
          </a:p>
        </p:txBody>
      </p:sp>
    </p:spTree>
    <p:extLst>
      <p:ext uri="{BB962C8B-B14F-4D97-AF65-F5344CB8AC3E}">
        <p14:creationId xmlns:p14="http://schemas.microsoft.com/office/powerpoint/2010/main" val="26244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5278" y="4817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9408" y="14002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901458" y="1035908"/>
            <a:ext cx="793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5. Такие разные…есть ли что общее? 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План строения растений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458" y="2064455"/>
            <a:ext cx="991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Какие части растений вы знаете? 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Изобразите схематично общий план строения цветковых растений.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57" y="3574936"/>
            <a:ext cx="2069690" cy="275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99" y="3574932"/>
            <a:ext cx="2069693" cy="275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678524" y="3919880"/>
            <a:ext cx="2759590" cy="20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62" y="3569021"/>
            <a:ext cx="2074126" cy="276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89006" y="6334522"/>
            <a:ext cx="6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 1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6219" y="6334521"/>
            <a:ext cx="6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 2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62" y="3569020"/>
            <a:ext cx="2074126" cy="276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769644" y="6307570"/>
            <a:ext cx="6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 3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48395" y="6307569"/>
            <a:ext cx="6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 4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1458" y="404902"/>
            <a:ext cx="52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60731" y="216314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81" y="642150"/>
            <a:ext cx="691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Вопросы для домашней работы 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88710" y="570257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8047" y="1366618"/>
            <a:ext cx="9810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Изобразите схематично суть свойств «движение» и «выделение»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Что бы выполнить это задание, разбейтесь на группы по 3-4 человека. 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Обсудите в группе (чат,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видеочат</a:t>
            </a:r>
            <a:r>
              <a:rPr lang="ru-RU" sz="2000" b="1" dirty="0" smtClean="0">
                <a:latin typeface="Segoe Script" panose="030B0504020000000003" pitchFamily="66" charset="0"/>
              </a:rPr>
              <a:t>, совместный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аудиочат</a:t>
            </a:r>
            <a:r>
              <a:rPr lang="ru-RU" sz="2000" b="1" dirty="0" smtClean="0">
                <a:latin typeface="Segoe Script" panose="030B0504020000000003" pitchFamily="66" charset="0"/>
              </a:rPr>
              <a:t> и т.д.) что самое важное и уникальное в движении и выделении. 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Предложите варианты изображения этих свойств простыми знаками. 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Обсудите в группе общий вариант. Зарисуйте его в тетрадь. Запишите в каком составе группы работали над схемами. 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12594" y="184108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1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6728" y="843398"/>
            <a:ext cx="666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Вопросы для домашней работы 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8852" y="137652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1370" y="658732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2658" y="1366618"/>
            <a:ext cx="10215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>
                <a:latin typeface="Segoe Script" panose="030B0504020000000003" pitchFamily="66" charset="0"/>
              </a:rPr>
              <a:t>2. Найди одно- два растения в каждой среде обитания. Запиши</a:t>
            </a:r>
            <a:br>
              <a:rPr lang="ru-RU" sz="2000" b="1" dirty="0">
                <a:latin typeface="Segoe Script" panose="030B0504020000000003" pitchFamily="66" charset="0"/>
              </a:rPr>
            </a:br>
            <a:r>
              <a:rPr lang="ru-RU" sz="2000" b="1" dirty="0">
                <a:latin typeface="Segoe Script" panose="030B0504020000000003" pitchFamily="66" charset="0"/>
              </a:rPr>
              <a:t>   их название, сделай зарисовку карандашом. 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>
                <a:latin typeface="Segoe Script" panose="030B0504020000000003" pitchFamily="66" charset="0"/>
              </a:rPr>
              <a:t>3. Есть ли растения, не связанные с почвой?</a:t>
            </a: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>
                <a:latin typeface="Segoe Script" panose="030B0504020000000003" pitchFamily="66" charset="0"/>
              </a:rPr>
              <a:t>4. Когда растение </a:t>
            </a:r>
            <a:r>
              <a:rPr lang="ru-RU" sz="2000" b="1" dirty="0" smtClean="0">
                <a:latin typeface="Segoe Script" panose="030B0504020000000003" pitchFamily="66" charset="0"/>
              </a:rPr>
              <a:t>«прячется» </a:t>
            </a:r>
            <a:r>
              <a:rPr lang="ru-RU" sz="2000" b="1" dirty="0">
                <a:latin typeface="Segoe Script" panose="030B0504020000000003" pitchFamily="66" charset="0"/>
              </a:rPr>
              <a:t>в почву?</a:t>
            </a:r>
          </a:p>
          <a:p>
            <a:r>
              <a:rPr lang="ru-RU" sz="2000" b="1" dirty="0">
                <a:latin typeface="Segoe Script" panose="030B0504020000000003" pitchFamily="66" charset="0"/>
              </a:rPr>
              <a:t>Ответы </a:t>
            </a:r>
            <a:r>
              <a:rPr lang="ru-RU" sz="2000" b="1" dirty="0" smtClean="0">
                <a:latin typeface="Segoe Script" panose="030B0504020000000003" pitchFamily="66" charset="0"/>
              </a:rPr>
              <a:t>запиши.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5.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Дозаполни</a:t>
            </a:r>
            <a:r>
              <a:rPr lang="ru-RU" sz="2000" b="1" dirty="0" smtClean="0">
                <a:latin typeface="Segoe Script" panose="030B0504020000000003" pitchFamily="66" charset="0"/>
              </a:rPr>
              <a:t> таблицу «Связи растения с окружающим миром».</a:t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Поставьте </a:t>
            </a:r>
            <a:r>
              <a:rPr lang="ru-RU" sz="2000" b="1" dirty="0">
                <a:latin typeface="Segoe Script" panose="030B0504020000000003" pitchFamily="66" charset="0"/>
              </a:rPr>
              <a:t>«+» в ячейке, если считаете, что данная часть</a:t>
            </a:r>
            <a:br>
              <a:rPr lang="ru-RU" sz="2000" b="1" dirty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растения </a:t>
            </a:r>
            <a:r>
              <a:rPr lang="ru-RU" sz="2000" b="1" dirty="0">
                <a:latin typeface="Segoe Script" panose="030B0504020000000003" pitchFamily="66" charset="0"/>
              </a:rPr>
              <a:t>участвует в выполнении предлагаемой функции. </a:t>
            </a:r>
            <a:endParaRPr lang="ru-RU" sz="2000" dirty="0"/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Широкоэкранный</PresentationFormat>
  <Paragraphs>184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Script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2025-07-13T15:58:28Z</dcterms:created>
  <dcterms:modified xsi:type="dcterms:W3CDTF">2025-07-13T15:59:02Z</dcterms:modified>
</cp:coreProperties>
</file>