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274" autoAdjust="0"/>
  </p:normalViewPr>
  <p:slideViewPr>
    <p:cSldViewPr snapToGrid="0">
      <p:cViewPr varScale="1">
        <p:scale>
          <a:sx n="77" d="100"/>
          <a:sy n="77" d="100"/>
        </p:scale>
        <p:origin x="96" y="221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01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8946035-5752-47FF-83C2-525ED257F670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796536C-9E4A-49E6-A81E-57E50B618651}" type="datetime1">
              <a:rPr lang="ru-RU" noProof="0" smtClean="0"/>
              <a:t>29.08.2025</a:t>
            </a:fld>
            <a:endParaRPr lang="ru-RU" noProof="0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1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9095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2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644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3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74475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  <a:t>4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76493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Полилиния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" name="Полилиния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" name="Полилиния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" name="Полилиния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" name="Полилиния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" name="Полилиния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" name="Полилиния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" name="Полилиния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" name="Полилиния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" name="Полилиния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" name="Полилиния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" name="Полилиния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" name="Полилиния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" name="Полилиния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" name="Полилиния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" name="Полилиния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" name="Полилиния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" name="Полилиния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" name="Полилиния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" name="Полилиния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" name="Полилиния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" name="Полилиния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" name="Полилиния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" name="Полилиния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" name="Полилиния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" name="Полилиния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" name="Полилиния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" name="Полилиния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" name="Полилиния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" name="Полилиния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5" name="Полилиния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6" name="Полилиния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7" name="Полилиния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9" name="Полилиния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Полилиния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" name="Полилиния 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" name="Полилиния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" name="Полилиния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5" name="Полилиния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6" name="Полилиния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7" name="Полилиния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8" name="Полилиния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49" name="Полилиния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50" name="Группа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Полилиния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2" name="Полилиния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3" name="Полилиния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4" name="Полилиния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5" name="Полилиния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6" name="Полилиния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7" name="Полилиния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8" name="Полилиния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59" name="Полилиния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60" name="Полилиния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61" name="Группа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Полилиния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3" name="Полилиния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4" name="Полилиния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5" name="Полилиния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6" name="Полилиния 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7" name="Полилиния 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8" name="Полилиния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9" name="Полилиния 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0" name="Полилиния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1" name="Полилиния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2" name="Полилиния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3" name="Полилиния 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4" name="Полилиния 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5" name="Полилиния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6" name="Полилиния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7" name="Полилиния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8" name="Полилиния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9" name="Полилиния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0" name="Полилиния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81" name="Группа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Полилиния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3" name="Полилиния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4" name="Полилиния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5" name="Полилиния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6" name="Полилиния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87" name="Группа 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Полилиния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9" name="Полилиния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0" name="Полилиния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1" name="Полилиния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2" name="Полилиния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3" name="Полилиния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94" name="Группа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Полилиния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6" name="Полилиния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7" name="Полилиния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8" name="Полилиния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99" name="Группа 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Полилиния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1" name="Полилиния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2" name="Полилиния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3" name="Полилиния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4" name="Полилиния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5" name="Полилиния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106" name="Группа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Полилиния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8" name="Полилиния 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9" name="Полилиния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0" name="Полилиния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1" name="Полилиния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2" name="Полилиния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3" name="Полилиния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4" name="Полилиния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115" name="Полилиния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116" name="Полилиния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grpSp>
        <p:nvGrpSpPr>
          <p:cNvPr id="117" name="Группа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Полилиния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9" name="Полилиния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0" name="Полилиния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1" name="Полилиния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2" name="Полилиния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3" name="Полилиния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4" name="Полилиния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5" name="Полилиния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6" name="Полилиния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7" name="Полилиния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8" name="Полилиния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9" name="Полилиния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0" name="Полилиния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1" name="Полилиния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2" name="Полилиния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3" name="Полилиния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4" name="Полилиния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5" name="Полилиния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6" name="Полилиния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7" name="Полилиния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8" name="Полилиния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9" name="Полилиния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0" name="Полилиния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1" name="Полилиния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2" name="Полилиния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3" name="Полилиния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4" name="Полилиния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5" name="Полилиния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146" name="Группа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Полилиния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8" name="Полилиния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9" name="Полилиния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0" name="Полилиния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1" name="Полилиния 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2" name="Полилиния 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4" name="Полилиния 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5" name="Полилиния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6" name="Полилиния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7" name="Полилиния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8" name="Полилиния 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9" name="Полилиния 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0" name="Полилиния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1" name="Полилиния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2" name="Полилиния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3" name="Полилиния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4" name="Полилиния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5" name="Полилиния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6" name="Полилиния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7" name="Полилиния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8" name="Полилиния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9" name="Полилиния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0" name="Полилиния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171" name="Группа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Полилиния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3" name="Полилиния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4" name="Полилиния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5" name="Полилиния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6" name="Полилиния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7" name="Полилиния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8" name="Полилиния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9" name="Полилиния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 rtl="0">
              <a:defRPr sz="66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783383-B6BF-4DF5-9321-A615BB9B05FF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6F9EF3-0218-43C3-84EC-451520FC5451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ED61BD-9181-4528-B8C9-C7A912D57609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 rtl="0">
              <a:defRPr sz="52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D74D49-0525-4F0C-BC4E-7E5E1470E019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FC7D64-8F41-416B-B956-8E45D6FC9E68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E45466-FD56-4ABE-ADC3-9669DF5517A4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7" name="Полилиния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8" name="Полилиния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9" name="Группа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Полилиния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" name="Полилиния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" name="Полилиния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" name="Полилиния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" name="Полилиния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" name="Полилиния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" name="Полилиния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" name="Полилиния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" name="Полилиния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" name="Полилиния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" name="Полилиния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" name="Полилиния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" name="Полилиния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" name="Полилиния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" name="Полилиния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" name="Полилиния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" name="Полилиния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" name="Полилиния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" name="Полилиния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" name="Полилиния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" name="Полилиния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" name="Полилиния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" name="Полилиния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" name="Полилиния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" name="Полилиния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5" name="Полилиния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6" name="Полилиния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7" name="Полилиния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8" name="Полилиния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9" name="Полилиния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0" name="Полилиния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1" name="Полилиния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" name="Полилиния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" name="Полилиния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" name="Полилиния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5" name="Полилиния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6" name="Полилиния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7" name="Полилиния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8" name="Полилиния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9" name="Полилиния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0" name="Полилиния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1" name="Полилиния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2" name="Полилиния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3" name="Полилиния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4" name="Полилиния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5" name="Полилиния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6" name="Полилиния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7" name="Полилиния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8" name="Полилиния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59" name="Полилиния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0" name="Полилиния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1" name="Полилиния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2" name="Полилиния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3" name="Полилиния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4" name="Полилиния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5" name="Полилиния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6" name="Полилиния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7" name="Полилиния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8" name="Полилиния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69" name="Полилиния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0" name="Полилиния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1" name="Полилиния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2" name="Полилиния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3" name="Полилиния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4" name="Полилиния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5" name="Полилиния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6" name="Полилиния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7" name="Полилиния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8" name="Полилиния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79" name="Полилиния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0" name="Полилиния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1" name="Полилиния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2" name="Полилиния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3" name="Полилиния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4" name="Полилиния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5" name="Полилиния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6" name="Полилиния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7" name="Полилиния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8" name="Полилиния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89" name="Полилиния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0" name="Полилиния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1" name="Полилиния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2" name="Полилиния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93" name="Группа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Полилиния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5" name="Полилиния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6" name="Полилиния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7" name="Полилиния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8" name="Полилиния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99" name="Полилиния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0" name="Полилиния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1" name="Полилиния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2" name="Полилиния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3" name="Полилиния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4" name="Полилиния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5" name="Полилиния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6" name="Полилиния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7" name="Полилиния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8" name="Полилиния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09" name="Полилиния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0" name="Полилиния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1" name="Полилиния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2" name="Полилиния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3" name="Полилиния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4" name="Полилиния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5" name="Полилиния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6" name="Полилиния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7" name="Полилиния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8" name="Полилиния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19" name="Полилиния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0" name="Полилиния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1" name="Полилиния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2" name="Полилиния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3" name="Полилиния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4" name="Полилиния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5" name="Полилиния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6" name="Полилиния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7" name="Полилиния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8" name="Полилиния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29" name="Полилиния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0" name="Полилиния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1" name="Полилиния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2" name="Полилиния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3" name="Полилиния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4" name="Полилиния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5" name="Полилиния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6" name="Полилиния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7" name="Полилиния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8" name="Полилиния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39" name="Полилиния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0" name="Полилиния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1" name="Полилиния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2" name="Полилиния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3" name="Полилиния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4" name="Полилиния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5" name="Полилиния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6" name="Полилиния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7" name="Полилиния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8" name="Полилиния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49" name="Полилиния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0" name="Полилиния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1" name="Полилиния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2" name="Полилиния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4" name="Полилиния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5" name="Полилиния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6" name="Полилиния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7" name="Полилиния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8" name="Полилиния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59" name="Полилиния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0" name="Полилиния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1" name="Полилиния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2" name="Полилиния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3" name="Полилиния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4" name="Полилиния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5" name="Полилиния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6" name="Полилиния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7" name="Полилиния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8" name="Полилиния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69" name="Полилиния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0" name="Полилиния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1" name="Полилиния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2" name="Полилиния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3" name="Полилиния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4" name="Полилиния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5" name="Полилиния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6" name="Полилиния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177" name="Группа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Полилиния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79" name="Полилиния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0" name="Полилиния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1" name="Полилиния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2" name="Полилиния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3" name="Полилиния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4" name="Полилиния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5" name="Полилиния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6" name="Полилиния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7" name="Полилиния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8" name="Полилиния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89" name="Полилиния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0" name="Полилиния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1" name="Полилиния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2" name="Полилиния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3" name="Полилиния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4" name="Полилиния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5" name="Полилиния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6" name="Полилиния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7" name="Полилиния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8" name="Полилиния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199" name="Полилиния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0" name="Полилиния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1" name="Полилиния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2" name="Полилиния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3" name="Полилиния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4" name="Полилиния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5" name="Полилиния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6" name="Полилиния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7" name="Полилиния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8" name="Полилиния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09" name="Полилиния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0" name="Полилиния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1" name="Полилиния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2" name="Полилиния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3" name="Полилиния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4" name="Полилиния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5" name="Полилиния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6" name="Полилиния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7" name="Полилиния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8" name="Полилиния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19" name="Полилиния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0" name="Полилиния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1" name="Полилиния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2" name="Полилиния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3" name="Полилиния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4" name="Полилиния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5" name="Полилиния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6" name="Полилиния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7" name="Полилиния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8" name="Полилиния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29" name="Полилиния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0" name="Полилиния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1" name="Полилиния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2" name="Полилиния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3" name="Полилиния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4" name="Полилиния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5" name="Полилиния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6" name="Полилиния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7" name="Полилиния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8" name="Полилиния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39" name="Полилиния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0" name="Полилиния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1" name="Полилиния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2" name="Полилиния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3" name="Полилиния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4" name="Полилиния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5" name="Полилиния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6" name="Полилиния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7" name="Полилиния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8" name="Полилиния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49" name="Полилиния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0" name="Полилиния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1" name="Полилиния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2" name="Полилиния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3" name="Полилиния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4" name="Полилиния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5" name="Полилиния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6" name="Полилиния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7" name="Полилиния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8" name="Полилиния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59" name="Полилиния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260" name="Группа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Полилиния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2" name="Полилиния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3" name="Полилиния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4" name="Полилиния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5" name="Полилиния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6" name="Полилиния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7" name="Полилиния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8" name="Полилиния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69" name="Полилиния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0" name="Полилиния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1" name="Полилиния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2" name="Полилиния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3" name="Полилиния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Полилиния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5" name="Полилиния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6" name="Полилиния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7" name="Полилиния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Полилиния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79" name="Полилиния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0" name="Полилиния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1" name="Полилиния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2" name="Полилиния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3" name="Полилиния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4" name="Полилиния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Полилиния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Полилиния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7" name="Полилиния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88" name="Полилиния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289" name="Группа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Полилиния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1" name="Овал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2" name="Полилиния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3" name="Полилиния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4" name="Полилиния 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5" name="Полилиния 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6" name="Полилиния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7" name="Полилиния 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8" name="Полилиния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299" name="Полилиния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0" name="Полилиния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1" name="Полилиния 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2" name="Полилиния 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3" name="Полилиния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4" name="Полилиния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5" name="Полилиния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6" name="Полилиния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7" name="Полилиния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8" name="Полилиния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09" name="Полилиния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310" name="Полилиния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grpSp>
        <p:nvGrpSpPr>
          <p:cNvPr id="311" name="Группа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Полилиния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3" name="Полилиния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4" name="Полилиния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5" name="Полилиния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6" name="Полилиния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7" name="Полилиния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8" name="Полилиния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19" name="Полилиния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0" name="Полилиния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1" name="Полилиния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2" name="Полилиния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3" name="Полилиния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4" name="Полилиния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5" name="Полилиния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6" name="Полилиния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7" name="Полилиния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8" name="Полилиния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29" name="Полилиния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0" name="Полилиния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1" name="Полилиния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2" name="Полилиния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3" name="Полилиния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4" name="Полилиния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5" name="Полилиния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6" name="Полилиния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7" name="Полилиния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8" name="Полилиния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39" name="Полилиния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0" name="Полилиния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1" name="Полилиния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2" name="Полилиния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3" name="Полилиния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4" name="Полилиния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5" name="Полилиния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6" name="Полилиния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347" name="Полилиния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348" name="Группа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Группа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Полилиния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6" name="Полилиния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7" name="Полилиния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8" name="Полилиния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9" name="Полилиния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0" name="Полилиния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1" name="Полилиния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2" name="Полилиния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3" name="Полилиния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4" name="Полилиния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5" name="Полилиния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6" name="Полилиния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7" name="Полилиния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8" name="Полилиния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89" name="Полилиния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0" name="Полилиния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1" name="Полилиния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2" name="Полилиния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3" name="Полилиния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4" name="Полилиния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5" name="Полилиния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6" name="Полилиния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7" name="Полилиния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8" name="Полилиния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99" name="Полилиния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0" name="Полилиния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1" name="Полилиния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2" name="Полилиния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3" name="Полилиния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4" name="Полилиния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5" name="Полилиния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6" name="Полилиния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7" name="Полилиния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8" name="Полилиния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09" name="Полилиния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0" name="Полилиния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1" name="Полилиния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2" name="Полилиния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3" name="Полилиния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4" name="Полилиния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5" name="Полилиния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6" name="Полилиния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7" name="Полилиния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8" name="Полилиния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19" name="Полилиния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20" name="Полилиния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421" name="Полилиния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0" name="Группа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Полилиния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7" name="Полилиния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8" name="Полилиния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9" name="Полилиния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0" name="Полилиния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1" name="Полилиния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2" name="Полилиния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3" name="Полилиния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74" name="Полилиния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1" name="Группа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Полилиния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0" name="Полилиния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1" name="Полилиния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2" name="Полилиния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3" name="Полилиния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4" name="Полилиния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65" name="Полилиния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2" name="Группа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Полилиния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4" name="Полилиния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5" name="Полилиния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6" name="Полилиния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7" name="Полилиния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  <p:sp>
            <p:nvSpPr>
              <p:cNvPr id="358" name="Полилиния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dirty="0"/>
              </a:p>
            </p:txBody>
          </p:sp>
        </p:grpSp>
      </p:grpSp>
      <p:grpSp>
        <p:nvGrpSpPr>
          <p:cNvPr id="422" name="Группа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Полилиния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4" name="Полилиния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5" name="Полилиния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6" name="Полилиния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7" name="Полилиния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8" name="Полилиния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29" name="Полилиния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0" name="Полилиния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431" name="Группа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Полилиния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3" name="Полилиния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4" name="Полилиния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5" name="Полилиния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6" name="Полилиния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7" name="Полилиния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8" name="Полилиния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39" name="Полилиния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grpSp>
        <p:nvGrpSpPr>
          <p:cNvPr id="440" name="Группа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Полилиния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2" name="Полилиния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3" name="Полилиния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4" name="Полилиния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5" name="Полилиния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6" name="Полилиния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7" name="Полилиния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  <p:sp>
          <p:nvSpPr>
            <p:cNvPr id="448" name="Полилиния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B54661-BEC5-480E-9436-5687E48DC71C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D41C67-035C-4CBB-98FC-8F15799E3174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E97672-3BEE-47A7-98BD-BEA4B0C653AC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ACEABE-CAAA-427A-B50D-20C50B1B8A02}" type="datetime1">
              <a:rPr lang="ru-RU" smtClean="0"/>
              <a:t>29.08.2025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8" name="Полилиния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9" name="Полилиния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10" name="Группа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Полилиния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Полилиния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26" name="Группа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Полилиния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 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34" name="Группа 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Полилиния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8" name="Полилиния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43" name="Группа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Полилиния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 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 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52" name="Группа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Полилиния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59" name="Полилиния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0" name="Полилиния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61" name="Группа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Полилиния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5" name="Полилиния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6" name="Полилиния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7" name="Полилиния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8" name="Полилиния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0C3865C-54F8-42FC-910E-97C2D6F6567A}" type="datetime1">
              <a:rPr lang="ru-RU" noProof="0" smtClean="0"/>
              <a:t>29.08.2025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3840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t.me/+lYMluzxQrYQ5NTF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3584" y="494204"/>
            <a:ext cx="9360418" cy="2263258"/>
          </a:xfrm>
        </p:spPr>
        <p:txBody>
          <a:bodyPr rtlCol="0"/>
          <a:lstStyle/>
          <a:p>
            <a:pPr rtl="0"/>
            <a:r>
              <a:rPr lang="en-US" dirty="0" smtClean="0"/>
              <a:t>Welcome back!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058777" y="2757462"/>
            <a:ext cx="6916336" cy="1771600"/>
          </a:xfrm>
        </p:spPr>
        <p:txBody>
          <a:bodyPr rtlCol="0">
            <a:normAutofit/>
          </a:bodyPr>
          <a:lstStyle/>
          <a:p>
            <a:pPr rtl="0"/>
            <a:r>
              <a:rPr lang="en-US" sz="4000" dirty="0" smtClean="0"/>
              <a:t>Revision/English sentence</a:t>
            </a:r>
            <a:endParaRPr lang="ru-RU" sz="4000" dirty="0"/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5905812" y="43071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Lesson </a:t>
            </a:r>
            <a:r>
              <a:rPr lang="ru-RU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</a:t>
            </a:r>
            <a:endParaRPr lang="ru-RU" sz="4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4425696" y="2757462"/>
            <a:ext cx="60533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29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7615" y="69574"/>
            <a:ext cx="3474719" cy="791155"/>
          </a:xfrm>
        </p:spPr>
        <p:txBody>
          <a:bodyPr rtlCol="0">
            <a:normAutofit/>
          </a:bodyPr>
          <a:lstStyle/>
          <a:p>
            <a:pPr rtl="0"/>
            <a:r>
              <a:rPr lang="en-US" sz="4400" b="1" dirty="0" smtClean="0">
                <a:solidFill>
                  <a:srgbClr val="002060"/>
                </a:solidFill>
                <a:latin typeface="Blackadder ITC" panose="04020505051007020D02" pitchFamily="82" charset="0"/>
              </a:rPr>
              <a:t>Touch the sky</a:t>
            </a:r>
            <a:endParaRPr lang="ru-RU" sz="4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1713" y="853078"/>
            <a:ext cx="4703197" cy="39855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dirty="0"/>
              <a:t>When cold winds are calling</a:t>
            </a:r>
            <a:br>
              <a:rPr lang="en-US" dirty="0"/>
            </a:br>
            <a:r>
              <a:rPr lang="en-US" dirty="0"/>
              <a:t>And the sky is clear and bright,</a:t>
            </a:r>
            <a:br>
              <a:rPr lang="en-US" dirty="0"/>
            </a:br>
            <a:r>
              <a:rPr lang="en-US" dirty="0"/>
              <a:t>Misty mountains sing and beckon,</a:t>
            </a:r>
            <a:br>
              <a:rPr lang="en-US" dirty="0"/>
            </a:br>
            <a:r>
              <a:rPr lang="en-US" dirty="0"/>
              <a:t>Lead me out into the light</a:t>
            </a:r>
            <a:r>
              <a:rPr lang="en-US" dirty="0" smtClean="0"/>
              <a:t>.</a:t>
            </a:r>
            <a:endParaRPr lang="ru-RU" dirty="0" smtClean="0"/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I </a:t>
            </a:r>
            <a:r>
              <a:rPr lang="en-US" dirty="0">
                <a:solidFill>
                  <a:srgbClr val="FF0000"/>
                </a:solidFill>
              </a:rPr>
              <a:t>will ride, I will fly,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Chase the wind and touch the sky,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I will fly,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Chase the wind and touch the sky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61713" y="3600253"/>
            <a:ext cx="50987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Where dark woods hide secrets,</a:t>
            </a:r>
            <a:br>
              <a:rPr lang="en-US" sz="2000" dirty="0"/>
            </a:br>
            <a:r>
              <a:rPr lang="en-US" sz="2000" dirty="0"/>
              <a:t>And mountains are fierce and bold,</a:t>
            </a:r>
            <a:br>
              <a:rPr lang="en-US" sz="2000" dirty="0"/>
            </a:br>
            <a:r>
              <a:rPr lang="en-US" sz="2000" dirty="0"/>
              <a:t>Deep waters hold reflections,</a:t>
            </a:r>
            <a:br>
              <a:rPr lang="en-US" sz="2000" dirty="0"/>
            </a:br>
            <a:r>
              <a:rPr lang="en-US" sz="2000" dirty="0"/>
              <a:t>Of times lost long ago.</a:t>
            </a:r>
            <a:endParaRPr lang="ru-RU" sz="2000" dirty="0"/>
          </a:p>
          <a:p>
            <a:pPr algn="ctr"/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I will hear their every story,</a:t>
            </a:r>
            <a:br>
              <a:rPr lang="en-US" sz="2000" dirty="0"/>
            </a:br>
            <a:r>
              <a:rPr lang="en-US" sz="2000" dirty="0"/>
              <a:t>Take hold of my own dream,</a:t>
            </a:r>
            <a:br>
              <a:rPr lang="en-US" sz="2000" dirty="0"/>
            </a:br>
            <a:r>
              <a:rPr lang="en-US" sz="2000" dirty="0"/>
              <a:t>Be as strong as the seas are stormy,</a:t>
            </a:r>
            <a:br>
              <a:rPr lang="en-US" sz="2000" dirty="0"/>
            </a:br>
            <a:r>
              <a:rPr lang="en-US" sz="2000" dirty="0"/>
              <a:t>And proud as an eagle’s scream.</a:t>
            </a:r>
            <a:endParaRPr lang="ru-RU" sz="2000" dirty="0"/>
          </a:p>
          <a:p>
            <a:endParaRPr lang="ru-RU" sz="20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97" y="69574"/>
            <a:ext cx="4629151" cy="6858000"/>
          </a:xfrm>
          <a:prstGeom prst="rect">
            <a:avLst/>
          </a:prstGeom>
          <a:effectLst>
            <a:softEdge rad="495300"/>
          </a:effectLst>
        </p:spPr>
      </p:pic>
    </p:spTree>
    <p:extLst>
      <p:ext uri="{BB962C8B-B14F-4D97-AF65-F5344CB8AC3E}">
        <p14:creationId xmlns:p14="http://schemas.microsoft.com/office/powerpoint/2010/main" val="121735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546307" y="2009506"/>
            <a:ext cx="330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Я</a:t>
            </a:r>
          </a:p>
          <a:p>
            <a:r>
              <a:rPr lang="en-US" dirty="0">
                <a:solidFill>
                  <a:srgbClr val="FF0000"/>
                </a:solidFill>
              </a:rPr>
              <a:t>I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63217" y="2005683"/>
            <a:ext cx="13934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плавала</a:t>
            </a:r>
            <a:endParaRPr lang="en-US" dirty="0" smtClean="0"/>
          </a:p>
          <a:p>
            <a:r>
              <a:rPr lang="en-US" u="sng" dirty="0">
                <a:solidFill>
                  <a:srgbClr val="FF0000"/>
                </a:solidFill>
              </a:rPr>
              <a:t>d</a:t>
            </a:r>
            <a:r>
              <a:rPr lang="en-US" u="sng" dirty="0" smtClean="0">
                <a:solidFill>
                  <a:srgbClr val="FF0000"/>
                </a:solidFill>
              </a:rPr>
              <a:t>idn’t</a:t>
            </a:r>
            <a:r>
              <a:rPr lang="en-US" dirty="0" smtClean="0">
                <a:solidFill>
                  <a:srgbClr val="FF0000"/>
                </a:solidFill>
              </a:rPr>
              <a:t> swim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9358396" y="2001749"/>
            <a:ext cx="1292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 бассейне</a:t>
            </a: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n </a:t>
            </a:r>
            <a:r>
              <a:rPr lang="en-US" u="sng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pool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956358" y="2017863"/>
            <a:ext cx="8084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часто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often.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556990" y="685559"/>
            <a:ext cx="132925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Что</a:t>
            </a:r>
            <a:r>
              <a:rPr lang="en-US" sz="1600" dirty="0" smtClean="0"/>
              <a:t> </a:t>
            </a:r>
            <a:r>
              <a:rPr lang="ru-RU" sz="1600" dirty="0" smtClean="0"/>
              <a:t>НЕ </a:t>
            </a:r>
            <a:r>
              <a:rPr lang="ru-RU" sz="1600" dirty="0" smtClean="0"/>
              <a:t>делал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216052" y="4121474"/>
            <a:ext cx="14769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Погода</a:t>
            </a:r>
            <a:endParaRPr lang="en-US" dirty="0" smtClean="0"/>
          </a:p>
          <a:p>
            <a:r>
              <a:rPr lang="en-US" u="sng" dirty="0" smtClean="0">
                <a:solidFill>
                  <a:srgbClr val="FF0000"/>
                </a:solidFill>
              </a:rPr>
              <a:t>The weather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198563" y="685559"/>
            <a:ext cx="1157212" cy="119421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Кто/ Что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045343" y="685559"/>
            <a:ext cx="121504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дополнение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394713" y="685559"/>
            <a:ext cx="121970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0748744" y="685559"/>
            <a:ext cx="122372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время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900048" y="4121474"/>
            <a:ext cx="10915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 была</a:t>
            </a:r>
            <a:endParaRPr lang="ru-RU" dirty="0" smtClean="0"/>
          </a:p>
          <a:p>
            <a:r>
              <a:rPr lang="en-US" dirty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FF0000"/>
                </a:solidFill>
              </a:rPr>
              <a:t>as NOT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0361730" y="4121474"/>
            <a:ext cx="17544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Большую часть лета</a:t>
            </a:r>
            <a:r>
              <a:rPr lang="ru-RU" dirty="0" smtClean="0"/>
              <a:t>.</a:t>
            </a:r>
            <a:endParaRPr lang="en-US" dirty="0" smtClean="0"/>
          </a:p>
          <a:p>
            <a:pPr algn="ctr"/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or most of the summer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117605" y="4121474"/>
            <a:ext cx="1147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хорошей</a:t>
            </a:r>
            <a:r>
              <a:rPr lang="ru-RU" dirty="0" smtClean="0"/>
              <a:t> </a:t>
            </a:r>
            <a:endParaRPr lang="en-US" dirty="0" smtClean="0"/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good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98563" y="3015500"/>
            <a:ext cx="16986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Я с семьёй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My</a:t>
            </a:r>
            <a:r>
              <a:rPr lang="en-US" dirty="0" smtClean="0">
                <a:solidFill>
                  <a:srgbClr val="FF0000"/>
                </a:solidFill>
              </a:rPr>
              <a:t> family and I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48010" y="3015499"/>
            <a:ext cx="1043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ездили</a:t>
            </a: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idn’t go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481020" y="2988656"/>
            <a:ext cx="1126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н</a:t>
            </a:r>
            <a:r>
              <a:rPr lang="ru-RU" dirty="0" smtClean="0"/>
              <a:t>а море.</a:t>
            </a:r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o </a:t>
            </a:r>
            <a:r>
              <a:rPr lang="en-US" u="sng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sea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456474" y="685559"/>
            <a:ext cx="4480560" cy="5422391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1.What didn’t work for you about this summer?</a:t>
            </a:r>
          </a:p>
          <a:p>
            <a:pPr algn="ctr"/>
            <a:endParaRPr lang="en-US" sz="32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2. What didn’t go as planned?</a:t>
            </a:r>
          </a:p>
          <a:p>
            <a:pPr algn="ctr"/>
            <a:endParaRPr lang="en-US" sz="32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3. Was there anything you didn’t like?</a:t>
            </a:r>
            <a:endParaRPr lang="ru-RU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708295" y="3013883"/>
            <a:ext cx="14657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э</a:t>
            </a:r>
            <a:r>
              <a:rPr lang="ru-RU" dirty="0" smtClean="0"/>
              <a:t>тим летом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his summer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92866" y="5313935"/>
            <a:ext cx="66689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Примечание: </a:t>
            </a:r>
            <a:r>
              <a:rPr lang="ru-RU" dirty="0" smtClean="0"/>
              <a:t>если в предложении используется</a:t>
            </a:r>
            <a:r>
              <a:rPr lang="en-US" dirty="0" smtClean="0"/>
              <a:t> </a:t>
            </a:r>
            <a:r>
              <a:rPr lang="ru-RU" dirty="0" smtClean="0"/>
              <a:t>глагол </a:t>
            </a:r>
            <a:r>
              <a:rPr lang="en-US" b="1" dirty="0" smtClean="0">
                <a:solidFill>
                  <a:srgbClr val="FF0000"/>
                </a:solidFill>
              </a:rPr>
              <a:t>was/were</a:t>
            </a:r>
            <a:r>
              <a:rPr lang="en-US" dirty="0" smtClean="0"/>
              <a:t> </a:t>
            </a:r>
            <a:r>
              <a:rPr lang="ru-RU" dirty="0" smtClean="0"/>
              <a:t>, то частица </a:t>
            </a:r>
            <a:r>
              <a:rPr lang="en-US" dirty="0" smtClean="0"/>
              <a:t>NOT </a:t>
            </a:r>
            <a:r>
              <a:rPr lang="ru-RU" dirty="0" smtClean="0"/>
              <a:t>добавляется ПОСЛЕ них – </a:t>
            </a:r>
            <a:r>
              <a:rPr lang="en-US" b="1" dirty="0" smtClean="0">
                <a:solidFill>
                  <a:srgbClr val="FF0000"/>
                </a:solidFill>
              </a:rPr>
              <a:t>was NOT/were NOT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486566" y="252924"/>
            <a:ext cx="1470098" cy="36334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Отрицание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878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1789675" y="1646562"/>
            <a:ext cx="8030161" cy="4123944"/>
          </a:xfrm>
        </p:spPr>
        <p:txBody>
          <a:bodyPr/>
          <a:lstStyle/>
          <a:p>
            <a:r>
              <a:rPr lang="ru-RU" sz="2400" dirty="0" smtClean="0">
                <a:latin typeface="Comic Sans MS" panose="030F0702030302020204" pitchFamily="66" charset="0"/>
              </a:rPr>
              <a:t>Опишите своё лето, </a:t>
            </a:r>
            <a:r>
              <a:rPr lang="ru-RU" sz="2400" dirty="0" smtClean="0">
                <a:latin typeface="Comic Sans MS" panose="030F0702030302020204" pitchFamily="66" charset="0"/>
              </a:rPr>
              <a:t>используя отрицания</a:t>
            </a:r>
            <a:r>
              <a:rPr lang="ru-RU" sz="2400" dirty="0" smtClean="0">
                <a:latin typeface="Comic Sans MS" panose="030F0702030302020204" pitchFamily="66" charset="0"/>
              </a:rPr>
              <a:t> (слайд </a:t>
            </a:r>
            <a:r>
              <a:rPr lang="ru-RU" sz="2400" dirty="0" smtClean="0">
                <a:latin typeface="Comic Sans MS" panose="030F0702030302020204" pitchFamily="66" charset="0"/>
              </a:rPr>
              <a:t>№</a:t>
            </a:r>
            <a:r>
              <a:rPr lang="ru-RU" sz="2400" dirty="0" smtClean="0">
                <a:latin typeface="Comic Sans MS" panose="030F0702030302020204" pitchFamily="66" charset="0"/>
              </a:rPr>
              <a:t>3)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Mini (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обязательно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ru-RU" dirty="0" smtClean="0">
                <a:latin typeface="Comic Sans MS" panose="030F0702030302020204" pitchFamily="66" charset="0"/>
              </a:rPr>
              <a:t> – 3 предложения (3 </a:t>
            </a:r>
            <a:r>
              <a:rPr lang="en-US" dirty="0" smtClean="0">
                <a:latin typeface="Comic Sans MS" panose="030F0702030302020204" pitchFamily="66" charset="0"/>
              </a:rPr>
              <a:t>coins</a:t>
            </a:r>
            <a:r>
              <a:rPr lang="ru-RU" dirty="0" smtClean="0">
                <a:latin typeface="Comic Sans MS" panose="030F0702030302020204" pitchFamily="66" charset="0"/>
              </a:rPr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Standard </a:t>
            </a:r>
            <a:r>
              <a:rPr lang="ru-RU" dirty="0" smtClean="0">
                <a:latin typeface="Comic Sans MS" panose="030F0702030302020204" pitchFamily="66" charset="0"/>
              </a:rPr>
              <a:t>– 6 предложений</a:t>
            </a:r>
            <a:r>
              <a:rPr lang="en-US" dirty="0" smtClean="0">
                <a:latin typeface="Comic Sans MS" panose="030F0702030302020204" pitchFamily="66" charset="0"/>
              </a:rPr>
              <a:t> (</a:t>
            </a:r>
            <a:r>
              <a:rPr lang="ru-RU" dirty="0">
                <a:latin typeface="Comic Sans MS" panose="030F0702030302020204" pitchFamily="66" charset="0"/>
              </a:rPr>
              <a:t>3</a:t>
            </a:r>
            <a:r>
              <a:rPr lang="en-US" dirty="0" smtClean="0">
                <a:latin typeface="Comic Sans MS" panose="030F0702030302020204" pitchFamily="66" charset="0"/>
              </a:rPr>
              <a:t> coins)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Advanced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ru-RU" dirty="0" smtClean="0">
                <a:latin typeface="Comic Sans MS" panose="030F0702030302020204" pitchFamily="66" charset="0"/>
              </a:rPr>
              <a:t>выучить и спеть </a:t>
            </a:r>
            <a:r>
              <a:rPr lang="ru-RU" dirty="0" smtClean="0">
                <a:latin typeface="Comic Sans MS" panose="030F0702030302020204" pitchFamily="66" charset="0"/>
              </a:rPr>
              <a:t>второ</a:t>
            </a:r>
            <a:r>
              <a:rPr lang="ru-RU" dirty="0" smtClean="0">
                <a:latin typeface="Comic Sans MS" panose="030F0702030302020204" pitchFamily="66" charset="0"/>
              </a:rPr>
              <a:t>й </a:t>
            </a:r>
            <a:r>
              <a:rPr lang="ru-RU" dirty="0" smtClean="0">
                <a:latin typeface="Comic Sans MS" panose="030F0702030302020204" pitchFamily="66" charset="0"/>
              </a:rPr>
              <a:t>куплет </a:t>
            </a:r>
            <a:r>
              <a:rPr lang="ru-RU" dirty="0" smtClean="0">
                <a:latin typeface="Comic Sans MS" panose="030F0702030302020204" pitchFamily="66" charset="0"/>
              </a:rPr>
              <a:t>и</a:t>
            </a:r>
            <a:r>
              <a:rPr lang="ru-RU" dirty="0" smtClean="0">
                <a:latin typeface="Comic Sans MS" panose="030F0702030302020204" pitchFamily="66" charset="0"/>
              </a:rPr>
              <a:t> припев</a:t>
            </a:r>
            <a:r>
              <a:rPr lang="en-US" dirty="0" smtClean="0">
                <a:latin typeface="Comic Sans MS" panose="030F0702030302020204" pitchFamily="66" charset="0"/>
              </a:rPr>
              <a:t> </a:t>
            </a:r>
            <a:r>
              <a:rPr lang="ru-RU" dirty="0" smtClean="0">
                <a:latin typeface="Comic Sans MS" panose="030F0702030302020204" pitchFamily="66" charset="0"/>
              </a:rPr>
              <a:t>песни 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Touch the sky </a:t>
            </a:r>
            <a:r>
              <a:rPr lang="en-US" dirty="0" smtClean="0">
                <a:latin typeface="Comic Sans MS" panose="030F0702030302020204" pitchFamily="66" charset="0"/>
              </a:rPr>
              <a:t>(</a:t>
            </a:r>
            <a:r>
              <a:rPr lang="en-US" dirty="0" smtClean="0">
                <a:latin typeface="Comic Sans MS" panose="030F0702030302020204" pitchFamily="66" charset="0"/>
              </a:rPr>
              <a:t>5 coins)</a:t>
            </a:r>
            <a:r>
              <a:rPr lang="ru-RU" dirty="0" smtClean="0">
                <a:latin typeface="Comic Sans MS" panose="030F0702030302020204" pitchFamily="66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video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endParaRPr lang="en-US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360535" y="37560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Homework</a:t>
            </a:r>
            <a:endParaRPr lang="ru-RU" sz="4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78576" y="469088"/>
            <a:ext cx="3850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My summer</a:t>
            </a:r>
            <a:endParaRPr lang="ru-RU" sz="5400" dirty="0">
              <a:ln w="0">
                <a:solidFill>
                  <a:schemeClr val="tx1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211" y="2630001"/>
            <a:ext cx="421688" cy="42151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9349" y="2639787"/>
            <a:ext cx="421688" cy="42151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523" y="2639787"/>
            <a:ext cx="421688" cy="42151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7317" y="3161113"/>
            <a:ext cx="421688" cy="42151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005" y="3159304"/>
            <a:ext cx="421688" cy="421512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666" y="3162239"/>
            <a:ext cx="421688" cy="42151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154" y="4033110"/>
            <a:ext cx="421688" cy="42151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74" y="4043060"/>
            <a:ext cx="421688" cy="421512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152" y="4033110"/>
            <a:ext cx="421688" cy="421512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972" y="4026058"/>
            <a:ext cx="421688" cy="421512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6050" y="4026058"/>
            <a:ext cx="421688" cy="42151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474658" y="4633047"/>
            <a:ext cx="8860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Засчитываются только правильные предложения – помните об артиклях, предлогах, временах и порядке слов!</a:t>
            </a:r>
            <a:endParaRPr lang="ru-RU" b="1" dirty="0">
              <a:latin typeface="Comic Sans MS" panose="030F0702030302020204" pitchFamily="66" charset="0"/>
            </a:endParaRPr>
          </a:p>
        </p:txBody>
      </p:sp>
      <p:sp>
        <p:nvSpPr>
          <p:cNvPr id="27" name="Пятно 1 26"/>
          <p:cNvSpPr/>
          <p:nvPr/>
        </p:nvSpPr>
        <p:spPr>
          <a:xfrm>
            <a:off x="1709105" y="4531273"/>
            <a:ext cx="755081" cy="76835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ятно 1 27"/>
          <p:cNvSpPr/>
          <p:nvPr/>
        </p:nvSpPr>
        <p:spPr>
          <a:xfrm>
            <a:off x="1739911" y="5345012"/>
            <a:ext cx="684983" cy="696061"/>
          </a:xfrm>
          <a:prstGeom prst="irregularSeal1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464186" y="5520419"/>
            <a:ext cx="453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Дополнительный бонус за красоту - </a:t>
            </a: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822" y="5513367"/>
            <a:ext cx="421688" cy="421512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644" y="5513367"/>
            <a:ext cx="421688" cy="421512"/>
          </a:xfrm>
          <a:prstGeom prst="rect">
            <a:avLst/>
          </a:prstGeom>
        </p:spPr>
      </p:pic>
      <p:sp>
        <p:nvSpPr>
          <p:cNvPr id="32" name="Пятно 1 31"/>
          <p:cNvSpPr/>
          <p:nvPr/>
        </p:nvSpPr>
        <p:spPr>
          <a:xfrm>
            <a:off x="1789675" y="6032117"/>
            <a:ext cx="684983" cy="696061"/>
          </a:xfrm>
          <a:prstGeom prst="irregularSeal1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512571" y="6178425"/>
            <a:ext cx="942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Фото работ и видео присылайте в ТГ-канал </a:t>
            </a:r>
            <a:r>
              <a:rPr lang="en-US" b="1" dirty="0">
                <a:latin typeface="Comic Sans MS" panose="030F0702030302020204" pitchFamily="66" charset="0"/>
                <a:hlinkClick r:id="rId4"/>
              </a:rPr>
              <a:t>https://t.me/+lYMluzxQrYQ5NTFi</a:t>
            </a:r>
            <a:r>
              <a:rPr lang="ru-RU" b="1" dirty="0" smtClean="0">
                <a:latin typeface="Comic Sans MS" panose="030F0702030302020204" pitchFamily="66" charset="0"/>
                <a:hlinkClick r:id="rId4"/>
              </a:rPr>
              <a:t> </a:t>
            </a:r>
            <a:endParaRPr lang="ru-RU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15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зад в школу (16x9)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5128_TF02895270" id="{EDADA7D7-5728-495F-8FBC-D04C087FB434}" vid="{F66C6106-380C-435D-804E-16F649057CBA}"/>
    </a:ext>
  </a:extLst>
</a:theme>
</file>

<file path=ppt/theme/theme2.xml><?xml version="1.0" encoding="utf-8"?>
<a:theme xmlns:a="http://schemas.openxmlformats.org/drawingml/2006/main" name="Тема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Назад в начальную школу (широкоэкранный формат)</Template>
  <TotalTime>57</TotalTime>
  <Words>221</Words>
  <Application>Microsoft Office PowerPoint</Application>
  <PresentationFormat>Широкоэкранный</PresentationFormat>
  <Paragraphs>57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Blackadder ITC</vt:lpstr>
      <vt:lpstr>Cambria</vt:lpstr>
      <vt:lpstr>Comic Sans MS</vt:lpstr>
      <vt:lpstr>Назад в школу (16x9)</vt:lpstr>
      <vt:lpstr>Welcome back!</vt:lpstr>
      <vt:lpstr>Touch the sky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back!</dc:title>
  <dc:creator>Пользователь Windows</dc:creator>
  <cp:lastModifiedBy>Пользователь Windows</cp:lastModifiedBy>
  <cp:revision>6</cp:revision>
  <dcterms:created xsi:type="dcterms:W3CDTF">2025-08-29T05:58:00Z</dcterms:created>
  <dcterms:modified xsi:type="dcterms:W3CDTF">2025-08-29T06:55:14Z</dcterms:modified>
</cp:coreProperties>
</file>